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5" r:id="rId2"/>
    <p:sldId id="271" r:id="rId3"/>
    <p:sldId id="290" r:id="rId4"/>
    <p:sldId id="291" r:id="rId5"/>
    <p:sldId id="317" r:id="rId6"/>
    <p:sldId id="303" r:id="rId7"/>
    <p:sldId id="294" r:id="rId8"/>
    <p:sldId id="307" r:id="rId9"/>
    <p:sldId id="306" r:id="rId10"/>
    <p:sldId id="296" r:id="rId11"/>
    <p:sldId id="297" r:id="rId12"/>
    <p:sldId id="308" r:id="rId13"/>
    <p:sldId id="302" r:id="rId14"/>
    <p:sldId id="295" r:id="rId15"/>
    <p:sldId id="310" r:id="rId16"/>
    <p:sldId id="311" r:id="rId17"/>
    <p:sldId id="314" r:id="rId18"/>
    <p:sldId id="27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36"/>
    <a:srgbClr val="000066"/>
    <a:srgbClr val="FEBD11"/>
    <a:srgbClr val="002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1" autoAdjust="0"/>
  </p:normalViewPr>
  <p:slideViewPr>
    <p:cSldViewPr>
      <p:cViewPr varScale="1">
        <p:scale>
          <a:sx n="97" d="100"/>
          <a:sy n="97" d="100"/>
        </p:scale>
        <p:origin x="3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54E0B-D938-4ED1-A6F4-DA4DB9B033FC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28BFD-9773-420E-9F0C-F72AF85FEB1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9345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D19AD-186E-415F-90A2-6F6F27EC0C5C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B7630-8367-4CE1-8B07-724130B2093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60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B7630-8367-4CE1-8B07-724130B2093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9056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B7630-8367-4CE1-8B07-724130B2093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469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31522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714630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8961576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4592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516760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652178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1029298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50066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02686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239109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821934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56EBE-C5A1-4A70-B271-1B149FFE7116}" type="datetimeFigureOut">
              <a:rPr lang="en-AU" smtClean="0"/>
              <a:t>3/10/2024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92C5D-B005-44AF-9C8F-0B1B60351C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940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34B87D-7ACD-CA04-5C44-E99FD26EFC5B}"/>
              </a:ext>
            </a:extLst>
          </p:cNvPr>
          <p:cNvSpPr txBox="1"/>
          <p:nvPr/>
        </p:nvSpPr>
        <p:spPr>
          <a:xfrm>
            <a:off x="539552" y="908720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800" b="1" dirty="0">
                <a:solidFill>
                  <a:schemeClr val="tx2">
                    <a:lumMod val="75000"/>
                  </a:schemeClr>
                </a:solidFill>
              </a:rPr>
              <a:t>Q. What does Rotary have in common with…</a:t>
            </a:r>
          </a:p>
        </p:txBody>
      </p:sp>
    </p:spTree>
    <p:extLst>
      <p:ext uri="{BB962C8B-B14F-4D97-AF65-F5344CB8AC3E}">
        <p14:creationId xmlns:p14="http://schemas.microsoft.com/office/powerpoint/2010/main" val="300836137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depar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" name="AutoShape 4" descr="Image result for departur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1032" name="Picture 8" descr="https://121redarrows.ca/wp-content/uploads/2016/05/bcn-airport-departures-300x1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664" y="423858"/>
            <a:ext cx="3562988" cy="153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575" y="312738"/>
            <a:ext cx="5496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bg1"/>
                </a:solidFill>
              </a:rPr>
              <a:t>Why do people leave Rotary?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7975" y="2420888"/>
            <a:ext cx="4192017" cy="3816424"/>
            <a:chOff x="307975" y="2420888"/>
            <a:chExt cx="4192017" cy="3816424"/>
          </a:xfrm>
        </p:grpSpPr>
        <p:sp>
          <p:nvSpPr>
            <p:cNvPr id="5" name="Rounded Rectangle 4"/>
            <p:cNvSpPr/>
            <p:nvPr/>
          </p:nvSpPr>
          <p:spPr>
            <a:xfrm>
              <a:off x="307975" y="2420888"/>
              <a:ext cx="4192017" cy="3816424"/>
            </a:xfrm>
            <a:prstGeom prst="roundRect">
              <a:avLst/>
            </a:prstGeom>
            <a:solidFill>
              <a:srgbClr val="00246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00246C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2775" y="2564904"/>
              <a:ext cx="37432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000" b="1" dirty="0">
                  <a:solidFill>
                    <a:srgbClr val="FEBD11"/>
                  </a:solidFill>
                </a:rPr>
                <a:t>Uncontrollables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652392" y="2420888"/>
            <a:ext cx="4325473" cy="3816424"/>
            <a:chOff x="4652392" y="2420888"/>
            <a:chExt cx="4325473" cy="3816424"/>
          </a:xfrm>
        </p:grpSpPr>
        <p:sp>
          <p:nvSpPr>
            <p:cNvPr id="9" name="Rounded Rectangle 8"/>
            <p:cNvSpPr/>
            <p:nvPr/>
          </p:nvSpPr>
          <p:spPr>
            <a:xfrm>
              <a:off x="4652392" y="2420888"/>
              <a:ext cx="4192017" cy="3816424"/>
            </a:xfrm>
            <a:prstGeom prst="roundRect">
              <a:avLst/>
            </a:prstGeom>
            <a:solidFill>
              <a:srgbClr val="FEBD1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00246C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34664" y="2564904"/>
              <a:ext cx="37432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000" b="1" dirty="0">
                  <a:solidFill>
                    <a:srgbClr val="00246C"/>
                  </a:solidFill>
                </a:rPr>
                <a:t>Controllables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32382" y="3425190"/>
            <a:ext cx="37432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EBD11"/>
                </a:solidFill>
              </a:rPr>
              <a:t>Reasons we cannot control.</a:t>
            </a:r>
          </a:p>
          <a:p>
            <a:pPr algn="ctr"/>
            <a:r>
              <a:rPr lang="en-AU" sz="4000" dirty="0">
                <a:solidFill>
                  <a:srgbClr val="FEBD11"/>
                </a:solidFill>
              </a:rPr>
              <a:t>Extrinsic to club.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68417" y="3425190"/>
            <a:ext cx="37432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00246C"/>
                </a:solidFill>
              </a:rPr>
              <a:t>Reasons we can control.</a:t>
            </a:r>
          </a:p>
          <a:p>
            <a:pPr algn="ctr"/>
            <a:r>
              <a:rPr lang="en-AU" sz="4000" dirty="0">
                <a:solidFill>
                  <a:srgbClr val="00246C"/>
                </a:solidFill>
              </a:rPr>
              <a:t>Intrinsic to club.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69665-13E5-0EB6-F457-972168C3173C}"/>
              </a:ext>
            </a:extLst>
          </p:cNvPr>
          <p:cNvSpPr txBox="1"/>
          <p:nvPr/>
        </p:nvSpPr>
        <p:spPr>
          <a:xfrm>
            <a:off x="307973" y="5364182"/>
            <a:ext cx="4192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i="1" dirty="0">
                <a:solidFill>
                  <a:schemeClr val="bg1"/>
                </a:solidFill>
              </a:rPr>
              <a:t>Sometimes referred to as PULL factors.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03524E-B741-CC36-21D4-5C52190B6903}"/>
              </a:ext>
            </a:extLst>
          </p:cNvPr>
          <p:cNvSpPr txBox="1"/>
          <p:nvPr/>
        </p:nvSpPr>
        <p:spPr>
          <a:xfrm>
            <a:off x="4605635" y="5364182"/>
            <a:ext cx="4192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i="1" dirty="0">
                <a:solidFill>
                  <a:schemeClr val="bg1"/>
                </a:solidFill>
              </a:rPr>
              <a:t>Sometimes referred to as PUSH factors.</a:t>
            </a:r>
          </a:p>
        </p:txBody>
      </p:sp>
    </p:spTree>
    <p:extLst>
      <p:ext uri="{BB962C8B-B14F-4D97-AF65-F5344CB8AC3E}">
        <p14:creationId xmlns:p14="http://schemas.microsoft.com/office/powerpoint/2010/main" val="29964113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BD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644008" cy="6858000"/>
          </a:xfrm>
          <a:prstGeom prst="rect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/>
          <p:cNvSpPr txBox="1"/>
          <p:nvPr/>
        </p:nvSpPr>
        <p:spPr>
          <a:xfrm>
            <a:off x="1" y="188640"/>
            <a:ext cx="4644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FEBD11"/>
                </a:solidFill>
              </a:rPr>
              <a:t>Uncontrollables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4250" y="98072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Competing time commitments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248" y="170080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Competing financial obligations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4208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Personal challenges: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611" y="60212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Relocation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86" y="5271591"/>
            <a:ext cx="2662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Retrenchment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86" y="4546360"/>
            <a:ext cx="281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Trauma / Tragedy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3568" y="3847197"/>
            <a:ext cx="3099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Illness / Poor Health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9668" y="3140968"/>
            <a:ext cx="1842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Death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5796136" y="188640"/>
            <a:ext cx="2952328" cy="1253753"/>
            <a:chOff x="5796136" y="188640"/>
            <a:chExt cx="2952328" cy="1253753"/>
          </a:xfrm>
        </p:grpSpPr>
        <p:sp>
          <p:nvSpPr>
            <p:cNvPr id="16" name="Line Callout 2 15"/>
            <p:cNvSpPr/>
            <p:nvPr/>
          </p:nvSpPr>
          <p:spPr>
            <a:xfrm>
              <a:off x="5796136" y="188640"/>
              <a:ext cx="2952328" cy="1253753"/>
            </a:xfrm>
            <a:prstGeom prst="borderCallout2">
              <a:avLst>
                <a:gd name="adj1" fmla="val 48113"/>
                <a:gd name="adj2" fmla="val -289"/>
                <a:gd name="adj3" fmla="val 48113"/>
                <a:gd name="adj4" fmla="val -13851"/>
                <a:gd name="adj5" fmla="val 81243"/>
                <a:gd name="adj6" fmla="val -45460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86133" y="215351"/>
              <a:ext cx="2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We CAN use members’ time more productively.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796136" y="1932177"/>
            <a:ext cx="2952328" cy="1253753"/>
            <a:chOff x="5796136" y="1932177"/>
            <a:chExt cx="2952328" cy="1253753"/>
          </a:xfrm>
        </p:grpSpPr>
        <p:sp>
          <p:nvSpPr>
            <p:cNvPr id="24" name="Line Callout 2 23"/>
            <p:cNvSpPr/>
            <p:nvPr/>
          </p:nvSpPr>
          <p:spPr>
            <a:xfrm>
              <a:off x="5796136" y="1932177"/>
              <a:ext cx="2952328" cy="1253753"/>
            </a:xfrm>
            <a:prstGeom prst="borderCallout2">
              <a:avLst>
                <a:gd name="adj1" fmla="val 53796"/>
                <a:gd name="adj2" fmla="val -691"/>
                <a:gd name="adj3" fmla="val 53796"/>
                <a:gd name="adj4" fmla="val -14656"/>
                <a:gd name="adj5" fmla="val -215"/>
                <a:gd name="adj6" fmla="val -45862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86133" y="1958888"/>
              <a:ext cx="2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We CAN reduce </a:t>
              </a:r>
            </a:p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the cost burden </a:t>
              </a:r>
            </a:p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of membership.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796136" y="5394411"/>
            <a:ext cx="2952328" cy="1253753"/>
            <a:chOff x="5796136" y="5394411"/>
            <a:chExt cx="2952328" cy="1253753"/>
          </a:xfrm>
        </p:grpSpPr>
        <p:sp>
          <p:nvSpPr>
            <p:cNvPr id="26" name="Line Callout 2 25"/>
            <p:cNvSpPr/>
            <p:nvPr/>
          </p:nvSpPr>
          <p:spPr>
            <a:xfrm>
              <a:off x="5796136" y="5394411"/>
              <a:ext cx="2952328" cy="1253753"/>
            </a:xfrm>
            <a:prstGeom prst="borderCallout2">
              <a:avLst>
                <a:gd name="adj1" fmla="val 52849"/>
                <a:gd name="adj2" fmla="val -691"/>
                <a:gd name="adj3" fmla="val 52849"/>
                <a:gd name="adj4" fmla="val -15460"/>
                <a:gd name="adj5" fmla="val 70824"/>
                <a:gd name="adj6" fmla="val -126712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796136" y="5421122"/>
              <a:ext cx="28983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We CAN work more proactively to keep them in Rotary.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635896" y="2559053"/>
            <a:ext cx="5094579" cy="3174203"/>
            <a:chOff x="3635896" y="2559053"/>
            <a:chExt cx="5094579" cy="3174203"/>
          </a:xfrm>
        </p:grpSpPr>
        <p:sp>
          <p:nvSpPr>
            <p:cNvPr id="28" name="Line Callout 2 27"/>
            <p:cNvSpPr/>
            <p:nvPr/>
          </p:nvSpPr>
          <p:spPr>
            <a:xfrm>
              <a:off x="5778147" y="3681986"/>
              <a:ext cx="2952328" cy="1253753"/>
            </a:xfrm>
            <a:prstGeom prst="borderCallout2">
              <a:avLst>
                <a:gd name="adj1" fmla="val 50007"/>
                <a:gd name="adj2" fmla="val 516"/>
                <a:gd name="adj3" fmla="val 50007"/>
                <a:gd name="adj4" fmla="val -17069"/>
                <a:gd name="adj5" fmla="val 36725"/>
                <a:gd name="adj6" fmla="val -62354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50155" y="3893363"/>
              <a:ext cx="28083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We CAN still</a:t>
              </a:r>
            </a:p>
            <a:p>
              <a:pPr algn="ctr"/>
              <a:r>
                <a:rPr lang="en-AU" sz="2400" b="1" dirty="0">
                  <a:solidFill>
                    <a:srgbClr val="FF0000"/>
                  </a:solidFill>
                </a:rPr>
                <a:t>show we care.</a:t>
              </a:r>
            </a:p>
          </p:txBody>
        </p:sp>
        <p:sp>
          <p:nvSpPr>
            <p:cNvPr id="18" name="Right Brace 17"/>
            <p:cNvSpPr/>
            <p:nvPr/>
          </p:nvSpPr>
          <p:spPr>
            <a:xfrm>
              <a:off x="3635896" y="2559053"/>
              <a:ext cx="360040" cy="3174203"/>
            </a:xfrm>
            <a:prstGeom prst="righ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6500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644008" cy="6858000"/>
          </a:xfrm>
          <a:prstGeom prst="rect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/>
          <p:cNvSpPr txBox="1"/>
          <p:nvPr/>
        </p:nvSpPr>
        <p:spPr>
          <a:xfrm>
            <a:off x="1" y="188640"/>
            <a:ext cx="4644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FEBD11"/>
                </a:solidFill>
              </a:rPr>
              <a:t>Uncontrollables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4008" y="188640"/>
            <a:ext cx="4499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46C"/>
                </a:solidFill>
              </a:rPr>
              <a:t>Controllables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4250" y="98072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Competing time commitments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248" y="170080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Competing financial obligations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4208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Personal challenges: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611" y="60212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Relocation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0521" y="98072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Unmet needs / expectations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80521" y="1700808"/>
            <a:ext cx="4463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engagement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0373" y="24208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leadership or direction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0520" y="3140967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Undervalued / unappreciated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80521" y="386104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Conflict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0523" y="4565362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Uneven workload distribution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0521" y="530120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communication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0521" y="60212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FF0000"/>
                </a:solidFill>
              </a:rPr>
              <a:t>Poor change management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86" y="5271591"/>
            <a:ext cx="2662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Retrenchment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86" y="4546360"/>
            <a:ext cx="281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Trauma / Tragedy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3568" y="3847197"/>
            <a:ext cx="3099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Illness / Poor Health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9668" y="3140968"/>
            <a:ext cx="1842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FEBD11"/>
                </a:solidFill>
              </a:rPr>
              <a:t>Death</a:t>
            </a:r>
          </a:p>
        </p:txBody>
      </p:sp>
    </p:spTree>
    <p:extLst>
      <p:ext uri="{BB962C8B-B14F-4D97-AF65-F5344CB8AC3E}">
        <p14:creationId xmlns:p14="http://schemas.microsoft.com/office/powerpoint/2010/main" val="2127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BD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8" y="188640"/>
            <a:ext cx="4499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46C"/>
                </a:solidFill>
              </a:rPr>
              <a:t>Controllables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0521" y="98072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Unmet needs / expectations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80521" y="1700808"/>
            <a:ext cx="4463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engagement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0373" y="24208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leadership or direction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0520" y="3140967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Undervalued / unappreciated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80521" y="386104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Conflict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0523" y="4565362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Uneven workload distribution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0521" y="530120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olidFill>
                  <a:srgbClr val="00246C"/>
                </a:solidFill>
              </a:rPr>
              <a:t>Poor communication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0521" y="6021288"/>
            <a:ext cx="464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FF0000"/>
                </a:solidFill>
              </a:rPr>
              <a:t>Poor change management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4644008" cy="6858000"/>
          </a:xfrm>
          <a:prstGeom prst="rect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TextBox 24"/>
          <p:cNvSpPr txBox="1"/>
          <p:nvPr/>
        </p:nvSpPr>
        <p:spPr>
          <a:xfrm>
            <a:off x="0" y="391597"/>
            <a:ext cx="4680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chemeClr val="bg1"/>
                </a:solidFill>
              </a:rPr>
              <a:t>How well are you</a:t>
            </a:r>
          </a:p>
          <a:p>
            <a:pPr algn="ctr"/>
            <a:r>
              <a:rPr lang="en-AU" sz="3600" b="1" dirty="0">
                <a:solidFill>
                  <a:schemeClr val="bg1"/>
                </a:solidFill>
              </a:rPr>
              <a:t>Controlling the Controllables?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62" y="2780928"/>
            <a:ext cx="46805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chemeClr val="bg1"/>
                </a:solidFill>
              </a:rPr>
              <a:t>How would you know which of these are issues in your club?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5295691"/>
            <a:ext cx="4680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chemeClr val="bg1"/>
                </a:solidFill>
              </a:rPr>
              <a:t>You have to ask!</a:t>
            </a:r>
          </a:p>
        </p:txBody>
      </p:sp>
    </p:spTree>
    <p:extLst>
      <p:ext uri="{BB962C8B-B14F-4D97-AF65-F5344CB8AC3E}">
        <p14:creationId xmlns:p14="http://schemas.microsoft.com/office/powerpoint/2010/main" val="12350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4855143" cy="6858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762749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91019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44208" y="-171400"/>
            <a:ext cx="3528392" cy="7200800"/>
          </a:xfrm>
          <a:prstGeom prst="rect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" name="Group 2"/>
          <p:cNvGrpSpPr/>
          <p:nvPr/>
        </p:nvGrpSpPr>
        <p:grpSpPr>
          <a:xfrm>
            <a:off x="4139952" y="3119048"/>
            <a:ext cx="2257459" cy="3738952"/>
            <a:chOff x="4139952" y="3119048"/>
            <a:chExt cx="2257459" cy="3738952"/>
          </a:xfrm>
        </p:grpSpPr>
        <p:pic>
          <p:nvPicPr>
            <p:cNvPr id="3074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370" y="3119048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3429000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3725014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0737" y="4159175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383" y="4455189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4869160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1467" y="5172018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2255" y="5517232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2013" y="5813246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022" y="6237312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382" y="6561986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4348268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91019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08104" y="1052736"/>
            <a:ext cx="936104" cy="5805264"/>
          </a:xfrm>
          <a:prstGeom prst="rect">
            <a:avLst/>
          </a:pr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074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370" y="3119048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29000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25014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737" y="4159175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83" y="4455189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869160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467" y="5172018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255" y="5517232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13" y="5813246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22" y="6237312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AppData\Local\Microsoft\Windows\INetCache\IE\41V4T22R\cUrq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82" y="6561986"/>
            <a:ext cx="313243" cy="29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660232" y="3736769"/>
            <a:ext cx="1755086" cy="1731263"/>
            <a:chOff x="6660232" y="3736769"/>
            <a:chExt cx="1755086" cy="1731263"/>
          </a:xfrm>
        </p:grpSpPr>
        <p:pic>
          <p:nvPicPr>
            <p:cNvPr id="16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0" y="4845964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3736769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2075" y="4159175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USER\AppData\Local\Microsoft\Windows\INetCache\IE\41V4T22R\cUrqJ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5172018"/>
              <a:ext cx="313243" cy="296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7389294" y="1027734"/>
            <a:ext cx="1422195" cy="58302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0" name="Group 19"/>
          <p:cNvGrpSpPr/>
          <p:nvPr/>
        </p:nvGrpSpPr>
        <p:grpSpPr>
          <a:xfrm>
            <a:off x="6552272" y="4751202"/>
            <a:ext cx="936000" cy="801982"/>
            <a:chOff x="6552272" y="4751202"/>
            <a:chExt cx="936000" cy="801982"/>
          </a:xfrm>
        </p:grpSpPr>
        <p:sp>
          <p:nvSpPr>
            <p:cNvPr id="15" name="Oval 14"/>
            <p:cNvSpPr/>
            <p:nvPr/>
          </p:nvSpPr>
          <p:spPr>
            <a:xfrm>
              <a:off x="7020272" y="4751202"/>
              <a:ext cx="468000" cy="468000"/>
            </a:xfrm>
            <a:prstGeom prst="ellipse">
              <a:avLst/>
            </a:prstGeom>
            <a:noFill/>
            <a:ln w="571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Oval 21"/>
            <p:cNvSpPr/>
            <p:nvPr/>
          </p:nvSpPr>
          <p:spPr>
            <a:xfrm>
              <a:off x="6552272" y="5085184"/>
              <a:ext cx="468000" cy="468000"/>
            </a:xfrm>
            <a:prstGeom prst="ellipse">
              <a:avLst/>
            </a:prstGeom>
            <a:noFill/>
            <a:ln w="571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085908" y="1044122"/>
            <a:ext cx="1422195" cy="58052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892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light bulb ide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 bwMode="auto">
          <a:xfrm>
            <a:off x="273759" y="1340768"/>
            <a:ext cx="8572500" cy="527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2656" y="332656"/>
            <a:ext cx="8474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chemeClr val="bg1"/>
                </a:solidFill>
              </a:rPr>
              <a:t>What can we learn from this exercise?</a:t>
            </a:r>
          </a:p>
        </p:txBody>
      </p:sp>
    </p:spTree>
    <p:extLst>
      <p:ext uri="{BB962C8B-B14F-4D97-AF65-F5344CB8AC3E}">
        <p14:creationId xmlns:p14="http://schemas.microsoft.com/office/powerpoint/2010/main" val="18498116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s.yourstory.com/production/document_image/mystoryimage/6d6v6agq-7sc9ntnx-iStock_000018123254XLarge-e1416609156812.jpg?fm=png&amp;amp;auto=forma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9" t="265" r="23187" b="-265"/>
          <a:stretch/>
        </p:blipFill>
        <p:spPr bwMode="auto">
          <a:xfrm>
            <a:off x="0" y="0"/>
            <a:ext cx="9144000" cy="68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260649"/>
            <a:ext cx="63367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sz="4400" dirty="0">
                <a:solidFill>
                  <a:schemeClr val="bg1"/>
                </a:solidFill>
                <a:latin typeface="Dead Kansas" panose="02000000000000000000" pitchFamily="2" charset="0"/>
              </a:rPr>
              <a:t>Goals are the fuel in the furnace of achievement.</a:t>
            </a:r>
          </a:p>
          <a:p>
            <a:pPr algn="r"/>
            <a:r>
              <a:rPr lang="en-AU" sz="2400" dirty="0">
                <a:solidFill>
                  <a:schemeClr val="bg1"/>
                </a:solidFill>
                <a:latin typeface="+mj-lt"/>
              </a:rPr>
              <a:t>Brian Tracy</a:t>
            </a:r>
          </a:p>
        </p:txBody>
      </p:sp>
    </p:spTree>
    <p:extLst>
      <p:ext uri="{BB962C8B-B14F-4D97-AF65-F5344CB8AC3E}">
        <p14:creationId xmlns:p14="http://schemas.microsoft.com/office/powerpoint/2010/main" val="78799640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552" y="900000"/>
            <a:ext cx="36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tx2"/>
                </a:solidFill>
              </a:rPr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tx2"/>
                </a:solidFill>
              </a:rPr>
              <a:t>Causes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tx2"/>
                </a:solidFill>
              </a:rPr>
              <a:t>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tx2"/>
                </a:solidFill>
              </a:rPr>
              <a:t>Fundraisers</a:t>
            </a:r>
          </a:p>
        </p:txBody>
      </p:sp>
      <p:pic>
        <p:nvPicPr>
          <p:cNvPr id="5124" name="Picture 4" descr="https://flynndentist.com/wp-content/uploads/2016/07/shutterstock_2356954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1"/>
          <a:stretch/>
        </p:blipFill>
        <p:spPr bwMode="auto">
          <a:xfrm>
            <a:off x="833726" y="3573016"/>
            <a:ext cx="301205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722158" y="188640"/>
            <a:ext cx="4170322" cy="3960440"/>
            <a:chOff x="4722158" y="188640"/>
            <a:chExt cx="4170322" cy="3960440"/>
          </a:xfrm>
        </p:grpSpPr>
        <p:sp>
          <p:nvSpPr>
            <p:cNvPr id="9" name="Rounded Rectangle 8"/>
            <p:cNvSpPr/>
            <p:nvPr/>
          </p:nvSpPr>
          <p:spPr>
            <a:xfrm>
              <a:off x="4722158" y="188640"/>
              <a:ext cx="4170322" cy="3960440"/>
            </a:xfrm>
            <a:prstGeom prst="roundRect">
              <a:avLst>
                <a:gd name="adj" fmla="val 12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22158" y="188640"/>
              <a:ext cx="41703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4000" b="1" dirty="0">
                  <a:solidFill>
                    <a:srgbClr val="FFC000"/>
                  </a:solidFill>
                </a:rPr>
                <a:t>Internal Goals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51520" y="188639"/>
            <a:ext cx="4170322" cy="3280141"/>
            <a:chOff x="251520" y="188639"/>
            <a:chExt cx="4170322" cy="3280141"/>
          </a:xfrm>
        </p:grpSpPr>
        <p:sp>
          <p:nvSpPr>
            <p:cNvPr id="5" name="Rounded Rectangle 4"/>
            <p:cNvSpPr/>
            <p:nvPr/>
          </p:nvSpPr>
          <p:spPr>
            <a:xfrm>
              <a:off x="251520" y="188639"/>
              <a:ext cx="4170322" cy="3280141"/>
            </a:xfrm>
            <a:prstGeom prst="roundRect">
              <a:avLst>
                <a:gd name="adj" fmla="val 12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1520" y="188640"/>
              <a:ext cx="41703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4000" b="1" dirty="0">
                  <a:solidFill>
                    <a:srgbClr val="FFC000"/>
                  </a:solidFill>
                </a:rPr>
                <a:t>External Goals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9552" y="900000"/>
              <a:ext cx="36004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AU" sz="3200" dirty="0">
                  <a:solidFill>
                    <a:schemeClr val="bg1"/>
                  </a:solidFill>
                </a:rPr>
                <a:t>Projects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AU" sz="3200" dirty="0">
                  <a:solidFill>
                    <a:schemeClr val="bg1"/>
                  </a:solidFill>
                </a:rPr>
                <a:t>Causes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AU" sz="3200" dirty="0">
                  <a:solidFill>
                    <a:schemeClr val="bg1"/>
                  </a:solidFill>
                </a:rPr>
                <a:t>Events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AU" sz="3200" dirty="0">
                  <a:solidFill>
                    <a:schemeClr val="bg1"/>
                  </a:solidFill>
                </a:rPr>
                <a:t>Fundraisers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004048" y="900000"/>
            <a:ext cx="38853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1"/>
                </a:solidFill>
              </a:rPr>
              <a:t>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1"/>
                </a:solidFill>
              </a:rPr>
              <a:t>Membership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1"/>
                </a:solidFill>
              </a:rPr>
              <a:t>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1"/>
                </a:solidFill>
              </a:rPr>
              <a:t>Training &amp;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>
                <a:solidFill>
                  <a:schemeClr val="bg1"/>
                </a:solidFill>
              </a:rPr>
              <a:t>Member Wellbeing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711435" y="4293096"/>
            <a:ext cx="4181045" cy="2306150"/>
            <a:chOff x="240797" y="188639"/>
            <a:chExt cx="4181045" cy="3280141"/>
          </a:xfrm>
        </p:grpSpPr>
        <p:sp>
          <p:nvSpPr>
            <p:cNvPr id="16" name="Rounded Rectangle 15"/>
            <p:cNvSpPr/>
            <p:nvPr/>
          </p:nvSpPr>
          <p:spPr>
            <a:xfrm>
              <a:off x="251520" y="188639"/>
              <a:ext cx="4170322" cy="3280141"/>
            </a:xfrm>
            <a:prstGeom prst="roundRect">
              <a:avLst>
                <a:gd name="adj" fmla="val 12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0797" y="406557"/>
              <a:ext cx="4170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4000" b="1" dirty="0">
                  <a:solidFill>
                    <a:srgbClr val="FFC000"/>
                  </a:solidFill>
                </a:rPr>
                <a:t>Helping others achieve their Goals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95872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e Bachelor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" y="0"/>
            <a:ext cx="9136753" cy="513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The Bachelor Australia added a... - The Bachelor Australia">
            <a:extLst>
              <a:ext uri="{FF2B5EF4-FFF2-40B4-BE49-F238E27FC236}">
                <a16:creationId xmlns:a16="http://schemas.microsoft.com/office/drawing/2014/main" id="{9B3BE0EA-1A89-53BE-6ADD-956B55AE0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14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60524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guim.co.uk/img/media/b6f96b4fa8a9b3a9fa313faad0a076caee344c80/0_170_4356_2614/master/4356.jpg?width=700&amp;quality=85&amp;auto=format&amp;fit=max&amp;s=f3c19f91d02f3b85ed3567b9943def1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197" cy="548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B2255DC-114D-BB2A-0C74-52515F42F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14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1397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311E8A4-80F1-855E-7084-819F4F880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3" y="0"/>
            <a:ext cx="9144001" cy="495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rried At First Sight 2021 - Nine for Brands">
            <a:extLst>
              <a:ext uri="{FF2B5EF4-FFF2-40B4-BE49-F238E27FC236}">
                <a16:creationId xmlns:a16="http://schemas.microsoft.com/office/drawing/2014/main" id="{5493D662-71FB-7017-1EA3-573501BD4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184" y="3960018"/>
            <a:ext cx="4572000" cy="289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009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34B87D-7ACD-CA04-5C44-E99FD26EFC5B}"/>
              </a:ext>
            </a:extLst>
          </p:cNvPr>
          <p:cNvSpPr txBox="1"/>
          <p:nvPr/>
        </p:nvSpPr>
        <p:spPr>
          <a:xfrm>
            <a:off x="215770" y="836712"/>
            <a:ext cx="87124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0" b="1" dirty="0">
                <a:solidFill>
                  <a:schemeClr val="tx2">
                    <a:lumMod val="75000"/>
                  </a:schemeClr>
                </a:solidFill>
              </a:rPr>
              <a:t>A. Plenty of hookups, but not too many long-term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34731599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bs.twimg.com/media/D_iG8VsWwAEzuFm.jpg:lar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 r="1749"/>
          <a:stretch/>
        </p:blipFill>
        <p:spPr bwMode="auto">
          <a:xfrm>
            <a:off x="2066306" y="0"/>
            <a:ext cx="4833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09853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4.bp.blogspot.com/-QULG6DzP-Ns/WKHt4i2F9vI/AAAAAAAAAy4/l9o_lJbatCYdoIiiVUzMMRwMW7uPM3B4ACLcB/w1200-h630-p-k-no-nu/If-You-Cant-Feed-A-Hundred-People%252C-Then-Feed-Just-On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50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04664"/>
            <a:ext cx="89289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b="1" dirty="0">
                <a:solidFill>
                  <a:schemeClr val="bg1"/>
                </a:solidFill>
              </a:rPr>
              <a:t>Leadership must first and foremost meet the needs of others.</a:t>
            </a:r>
          </a:p>
          <a:p>
            <a:pPr algn="r"/>
            <a:r>
              <a:rPr lang="en-AU" sz="2000" b="1" i="1" dirty="0">
                <a:solidFill>
                  <a:schemeClr val="bg1"/>
                </a:solidFill>
              </a:rPr>
              <a:t>Robert K. Greenleaf.</a:t>
            </a:r>
          </a:p>
        </p:txBody>
      </p:sp>
    </p:spTree>
    <p:extLst>
      <p:ext uri="{BB962C8B-B14F-4D97-AF65-F5344CB8AC3E}">
        <p14:creationId xmlns:p14="http://schemas.microsoft.com/office/powerpoint/2010/main" val="171724667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23499" r="10779" b="15253"/>
          <a:stretch/>
        </p:blipFill>
        <p:spPr bwMode="auto">
          <a:xfrm>
            <a:off x="0" y="574441"/>
            <a:ext cx="9126785" cy="55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85564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3140968"/>
            <a:ext cx="9252520" cy="38884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156176" cy="4149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85269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42393</TotalTime>
  <Words>274</Words>
  <Application>Microsoft Office PowerPoint</Application>
  <PresentationFormat>On-screen Show (4:3)</PresentationFormat>
  <Paragraphs>81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Dead Kansas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Mark Huddleston</cp:lastModifiedBy>
  <cp:revision>100</cp:revision>
  <dcterms:created xsi:type="dcterms:W3CDTF">2019-10-04T01:08:11Z</dcterms:created>
  <dcterms:modified xsi:type="dcterms:W3CDTF">2024-10-03T12:29:35Z</dcterms:modified>
</cp:coreProperties>
</file>