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4292" r:id="rId2"/>
    <p:sldId id="480" r:id="rId3"/>
    <p:sldId id="324" r:id="rId4"/>
    <p:sldId id="4258" r:id="rId5"/>
    <p:sldId id="624" r:id="rId6"/>
    <p:sldId id="522" r:id="rId7"/>
    <p:sldId id="4302" r:id="rId8"/>
    <p:sldId id="4276" r:id="rId9"/>
    <p:sldId id="4262" r:id="rId10"/>
    <p:sldId id="4281" r:id="rId11"/>
    <p:sldId id="4278" r:id="rId12"/>
    <p:sldId id="4272" r:id="rId13"/>
    <p:sldId id="4270" r:id="rId14"/>
    <p:sldId id="4284" r:id="rId15"/>
    <p:sldId id="519" r:id="rId16"/>
    <p:sldId id="527" r:id="rId17"/>
    <p:sldId id="4296" r:id="rId18"/>
    <p:sldId id="4293" r:id="rId19"/>
    <p:sldId id="4295" r:id="rId20"/>
    <p:sldId id="258" r:id="rId21"/>
  </p:sldIdLst>
  <p:sldSz cx="9144000" cy="5143500" type="screen16x9"/>
  <p:notesSz cx="6858000" cy="9144000"/>
  <p:embeddedFontLst>
    <p:embeddedFont>
      <p:font typeface="Abadi" panose="020B0604020104020204" pitchFamily="34" charset="0"/>
      <p:regular r:id="rId23"/>
    </p:embeddedFont>
  </p:embeddedFontLst>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Harmon" initials="DH" lastIdx="1" clrIdx="0">
    <p:extLst>
      <p:ext uri="{19B8F6BF-5375-455C-9EA6-DF929625EA0E}">
        <p15:presenceInfo xmlns:p15="http://schemas.microsoft.com/office/powerpoint/2012/main" userId="700cf19d1f206f8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252" autoAdjust="0"/>
  </p:normalViewPr>
  <p:slideViewPr>
    <p:cSldViewPr snapToGrid="0">
      <p:cViewPr varScale="1">
        <p:scale>
          <a:sx n="108" d="100"/>
          <a:sy n="108" d="100"/>
        </p:scale>
        <p:origin x="108" y="324"/>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955DA2-BB12-4EC6-966A-1F1BE2D0ADAE}" type="datetimeFigureOut">
              <a:rPr lang="en-AU" smtClean="0"/>
              <a:t>28/10/2024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4A8345-EB70-458C-9D3A-C61D7A27A382}" type="slidenum">
              <a:rPr lang="en-AU" smtClean="0"/>
              <a:t>‹#›</a:t>
            </a:fld>
            <a:endParaRPr lang="en-AU"/>
          </a:p>
        </p:txBody>
      </p:sp>
    </p:spTree>
    <p:extLst>
      <p:ext uri="{BB962C8B-B14F-4D97-AF65-F5344CB8AC3E}">
        <p14:creationId xmlns:p14="http://schemas.microsoft.com/office/powerpoint/2010/main" val="577595476"/>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From 2019 to 2021 our club grew from 33 to 76 members. In June this year we had 88 members.</a:t>
            </a:r>
          </a:p>
        </p:txBody>
      </p:sp>
      <p:sp>
        <p:nvSpPr>
          <p:cNvPr id="4" name="Slide Number Placeholder 3"/>
          <p:cNvSpPr>
            <a:spLocks noGrp="1"/>
          </p:cNvSpPr>
          <p:nvPr>
            <p:ph type="sldNum" sz="quarter" idx="5"/>
          </p:nvPr>
        </p:nvSpPr>
        <p:spPr/>
        <p:txBody>
          <a:bodyPr/>
          <a:lstStyle/>
          <a:p>
            <a:fld id="{924A8345-EB70-458C-9D3A-C61D7A27A382}" type="slidenum">
              <a:rPr lang="en-AU" smtClean="0"/>
              <a:t>1</a:t>
            </a:fld>
            <a:endParaRPr lang="en-AU"/>
          </a:p>
        </p:txBody>
      </p:sp>
    </p:spTree>
    <p:extLst>
      <p:ext uri="{BB962C8B-B14F-4D97-AF65-F5344CB8AC3E}">
        <p14:creationId xmlns:p14="http://schemas.microsoft.com/office/powerpoint/2010/main" val="21804982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Last year during the 16 days of activism we had Rotary clubs involved in or organised 110 activities around Australia. Photos show Brisbane, Adelaide, Wollongong, Darwin, Gold Coast and Grafton</a:t>
            </a:r>
          </a:p>
        </p:txBody>
      </p:sp>
      <p:sp>
        <p:nvSpPr>
          <p:cNvPr id="4" name="Slide Number Placeholder 3"/>
          <p:cNvSpPr>
            <a:spLocks noGrp="1"/>
          </p:cNvSpPr>
          <p:nvPr>
            <p:ph type="sldNum" sz="quarter" idx="5"/>
          </p:nvPr>
        </p:nvSpPr>
        <p:spPr/>
        <p:txBody>
          <a:bodyPr/>
          <a:lstStyle/>
          <a:p>
            <a:fld id="{924A8345-EB70-458C-9D3A-C61D7A27A382}" type="slidenum">
              <a:rPr lang="en-AU" smtClean="0"/>
              <a:t>14</a:t>
            </a:fld>
            <a:endParaRPr lang="en-AU"/>
          </a:p>
        </p:txBody>
      </p:sp>
    </p:spTree>
    <p:extLst>
      <p:ext uri="{BB962C8B-B14F-4D97-AF65-F5344CB8AC3E}">
        <p14:creationId xmlns:p14="http://schemas.microsoft.com/office/powerpoint/2010/main" val="3524334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Purple Friday has helped lift this campaign to the next level. During the Christmas New Year period of 2022 a local Licenced Sports club ‘Cherry St Sports’ asked our Rotary club is their staff could wear our Rotary branded Purple Shirts over the Christmas New year period to help raise awareness of D&amp;FV. Unfortunately on the 1sr of January 2023 Ballina had the first D&amp;FV related death and the community very much come together with their grief and disbelief of this happening in our CBD. Our Rotary club and the management of the Sports club then met and we discussed what we could do to raise more awareness, let those experiencing D&amp;FV know that they are supported and believed. We began a social media blitz offering 1000 free shirts to local businesses that would like to be part of our Purple Friday Campaign (each business would wear these shirts every Friday) In 2 weeks we had 80 businesses sign up, we now have close to 100 businesses which includes our local High School with 80 staff and 2 Primary Schools. This is Public Image, Impact and community engagement at its best. Our Rotary club now helps subsidise shirts for new businesses that wish to participate.</a:t>
            </a:r>
          </a:p>
        </p:txBody>
      </p:sp>
      <p:sp>
        <p:nvSpPr>
          <p:cNvPr id="4" name="Slide Number Placeholder 3"/>
          <p:cNvSpPr>
            <a:spLocks noGrp="1"/>
          </p:cNvSpPr>
          <p:nvPr>
            <p:ph type="sldNum" sz="quarter" idx="5"/>
          </p:nvPr>
        </p:nvSpPr>
        <p:spPr/>
        <p:txBody>
          <a:bodyPr/>
          <a:lstStyle/>
          <a:p>
            <a:fld id="{924A8345-EB70-458C-9D3A-C61D7A27A382}" type="slidenum">
              <a:rPr lang="en-AU" smtClean="0"/>
              <a:t>15</a:t>
            </a:fld>
            <a:endParaRPr lang="en-AU"/>
          </a:p>
        </p:txBody>
      </p:sp>
    </p:spTree>
    <p:extLst>
      <p:ext uri="{BB962C8B-B14F-4D97-AF65-F5344CB8AC3E}">
        <p14:creationId xmlns:p14="http://schemas.microsoft.com/office/powerpoint/2010/main" val="1368231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Local businesses participating in Purple Friday</a:t>
            </a:r>
          </a:p>
        </p:txBody>
      </p:sp>
      <p:sp>
        <p:nvSpPr>
          <p:cNvPr id="4" name="Slide Number Placeholder 3"/>
          <p:cNvSpPr>
            <a:spLocks noGrp="1"/>
          </p:cNvSpPr>
          <p:nvPr>
            <p:ph type="sldNum" sz="quarter" idx="5"/>
          </p:nvPr>
        </p:nvSpPr>
        <p:spPr/>
        <p:txBody>
          <a:bodyPr/>
          <a:lstStyle/>
          <a:p>
            <a:fld id="{924A8345-EB70-458C-9D3A-C61D7A27A382}" type="slidenum">
              <a:rPr lang="en-AU" smtClean="0"/>
              <a:t>16</a:t>
            </a:fld>
            <a:endParaRPr lang="en-AU"/>
          </a:p>
        </p:txBody>
      </p:sp>
    </p:spTree>
    <p:extLst>
      <p:ext uri="{BB962C8B-B14F-4D97-AF65-F5344CB8AC3E}">
        <p14:creationId xmlns:p14="http://schemas.microsoft.com/office/powerpoint/2010/main" val="618779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24A8345-EB70-458C-9D3A-C61D7A27A382}" type="slidenum">
              <a:rPr lang="en-AU" smtClean="0"/>
              <a:t>18</a:t>
            </a:fld>
            <a:endParaRPr lang="en-AU"/>
          </a:p>
        </p:txBody>
      </p:sp>
    </p:spTree>
    <p:extLst>
      <p:ext uri="{BB962C8B-B14F-4D97-AF65-F5344CB8AC3E}">
        <p14:creationId xmlns:p14="http://schemas.microsoft.com/office/powerpoint/2010/main" val="4012218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24A8345-EB70-458C-9D3A-C61D7A27A382}" type="slidenum">
              <a:rPr lang="en-AU" smtClean="0"/>
              <a:t>19</a:t>
            </a:fld>
            <a:endParaRPr lang="en-AU"/>
          </a:p>
        </p:txBody>
      </p:sp>
    </p:spTree>
    <p:extLst>
      <p:ext uri="{BB962C8B-B14F-4D97-AF65-F5344CB8AC3E}">
        <p14:creationId xmlns:p14="http://schemas.microsoft.com/office/powerpoint/2010/main" val="2147084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Be brave, we can continue doing what we have always done or we can adapt and connect with what is relevant in our towns and cities. Our youth connect with causes related to the environment or social justice. Take a risk, what do you have to loose.</a:t>
            </a:r>
          </a:p>
        </p:txBody>
      </p:sp>
      <p:sp>
        <p:nvSpPr>
          <p:cNvPr id="4" name="Slide Number Placeholder 3"/>
          <p:cNvSpPr>
            <a:spLocks noGrp="1"/>
          </p:cNvSpPr>
          <p:nvPr>
            <p:ph type="sldNum" sz="quarter" idx="5"/>
          </p:nvPr>
        </p:nvSpPr>
        <p:spPr/>
        <p:txBody>
          <a:bodyPr/>
          <a:lstStyle/>
          <a:p>
            <a:fld id="{924A8345-EB70-458C-9D3A-C61D7A27A382}" type="slidenum">
              <a:rPr lang="en-AU" smtClean="0"/>
              <a:t>20</a:t>
            </a:fld>
            <a:endParaRPr lang="en-AU"/>
          </a:p>
        </p:txBody>
      </p:sp>
    </p:spTree>
    <p:extLst>
      <p:ext uri="{BB962C8B-B14F-4D97-AF65-F5344CB8AC3E}">
        <p14:creationId xmlns:p14="http://schemas.microsoft.com/office/powerpoint/2010/main" val="235038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ltLang="zh-TW" dirty="0"/>
          </a:p>
          <a:p>
            <a:endParaRPr lang="en-AU" altLang="zh-TW" dirty="0"/>
          </a:p>
          <a:p>
            <a:r>
              <a:rPr lang="en-AU" altLang="zh-TW" dirty="0"/>
              <a:t>Projects/Projects/Projects=Service/Service/Service	Apex No.1 Ideal was ‘Make Service the Basis of all Enterprise’ Rotary has 5 Avenues of Service, Club Service, Vocational Service, Community Service, International Service and New Generation Service.</a:t>
            </a:r>
          </a:p>
          <a:p>
            <a:r>
              <a:rPr lang="en-AU" altLang="zh-TW" dirty="0"/>
              <a:t>Rotary Brand is easy to sell like Toyota/Honda, trusted reliable. How do you sell your brand to your community. You need to connect with your town with a project or projects that have purpose, meaning and make a difference. Then you need to sell it.</a:t>
            </a:r>
            <a:endParaRPr lang="zh-TW" altLang="en-US" dirty="0"/>
          </a:p>
        </p:txBody>
      </p:sp>
      <p:sp>
        <p:nvSpPr>
          <p:cNvPr id="4" name="Slide Number Placeholder 3"/>
          <p:cNvSpPr>
            <a:spLocks noGrp="1"/>
          </p:cNvSpPr>
          <p:nvPr>
            <p:ph type="sldNum" sz="quarter" idx="5"/>
          </p:nvPr>
        </p:nvSpPr>
        <p:spPr/>
        <p:txBody>
          <a:bodyPr/>
          <a:lstStyle/>
          <a:p>
            <a:fld id="{18C329A2-4DB0-44A5-AA60-BF3AA624E298}" type="slidenum">
              <a:rPr lang="zh-TW" altLang="en-US" smtClean="0"/>
              <a:t>3</a:t>
            </a:fld>
            <a:endParaRPr lang="zh-TW" altLang="en-US"/>
          </a:p>
        </p:txBody>
      </p:sp>
    </p:spTree>
    <p:extLst>
      <p:ext uri="{BB962C8B-B14F-4D97-AF65-F5344CB8AC3E}">
        <p14:creationId xmlns:p14="http://schemas.microsoft.com/office/powerpoint/2010/main" val="1753823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Many Rotary clubs already active in supporting the cause of Domestic Violence. We encourage clubs that are to continue with their great work. This may include providing support for those experiencing of fleeing domestic and family violence. This campaign is directly linked to the federal governments ‘stop it at the start campaign’ after much consultation with both government and non-government agencies it was widely agreed that Rotary could best make a positive impact in the area of D&amp;FV by Raising Awareness and advocating against D&amp;FV and providing support with the delivery of Respectful Relationship programs is schools such as the ‘Love Bites’ program. NAPCAN (National association for the Prevention of Childhood Abuse and Neglect) has partnered with Rotary to help influence positive change in attitudes and behaviours that support gender based violence. This is a primary prevention approach</a:t>
            </a:r>
          </a:p>
        </p:txBody>
      </p:sp>
      <p:sp>
        <p:nvSpPr>
          <p:cNvPr id="4" name="Slide Number Placeholder 3"/>
          <p:cNvSpPr>
            <a:spLocks noGrp="1"/>
          </p:cNvSpPr>
          <p:nvPr>
            <p:ph type="sldNum" sz="quarter" idx="5"/>
          </p:nvPr>
        </p:nvSpPr>
        <p:spPr/>
        <p:txBody>
          <a:bodyPr/>
          <a:lstStyle/>
          <a:p>
            <a:fld id="{924A8345-EB70-458C-9D3A-C61D7A27A382}" type="slidenum">
              <a:rPr lang="en-AU" smtClean="0"/>
              <a:t>4</a:t>
            </a:fld>
            <a:endParaRPr lang="en-AU"/>
          </a:p>
        </p:txBody>
      </p:sp>
    </p:spTree>
    <p:extLst>
      <p:ext uri="{BB962C8B-B14F-4D97-AF65-F5344CB8AC3E}">
        <p14:creationId xmlns:p14="http://schemas.microsoft.com/office/powerpoint/2010/main" val="463740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Please refer to the Tool Kit for support material</a:t>
            </a:r>
          </a:p>
        </p:txBody>
      </p:sp>
      <p:sp>
        <p:nvSpPr>
          <p:cNvPr id="4" name="Slide Number Placeholder 3"/>
          <p:cNvSpPr>
            <a:spLocks noGrp="1"/>
          </p:cNvSpPr>
          <p:nvPr>
            <p:ph type="sldNum" sz="quarter" idx="5"/>
          </p:nvPr>
        </p:nvSpPr>
        <p:spPr/>
        <p:txBody>
          <a:bodyPr/>
          <a:lstStyle/>
          <a:p>
            <a:fld id="{924A8345-EB70-458C-9D3A-C61D7A27A382}" type="slidenum">
              <a:rPr lang="en-AU" smtClean="0"/>
              <a:t>5</a:t>
            </a:fld>
            <a:endParaRPr lang="en-AU"/>
          </a:p>
        </p:txBody>
      </p:sp>
    </p:spTree>
    <p:extLst>
      <p:ext uri="{BB962C8B-B14F-4D97-AF65-F5344CB8AC3E}">
        <p14:creationId xmlns:p14="http://schemas.microsoft.com/office/powerpoint/2010/main" val="2345715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2018 I  (Dave Harmon) attended a funeral service for a friends sister that was stabbed to death in front of her 3 young children and the house set on fire. At this time I was the incoming president of the Rotary club of Ballina on Richmond and I remember thinking to myself at the funeral ‘this is just crazy what is happening  with regard to D&amp;FV and what could I do as incoming president of our club to make our town a safer place for women and children?’</a:t>
            </a:r>
          </a:p>
          <a:p>
            <a:r>
              <a:rPr lang="en-AU" dirty="0"/>
              <a:t>I discussed this with our new club board and we began our project/campaign against D&amp;FV</a:t>
            </a:r>
          </a:p>
        </p:txBody>
      </p:sp>
      <p:sp>
        <p:nvSpPr>
          <p:cNvPr id="4" name="Slide Number Placeholder 3"/>
          <p:cNvSpPr>
            <a:spLocks noGrp="1"/>
          </p:cNvSpPr>
          <p:nvPr>
            <p:ph type="sldNum" sz="quarter" idx="5"/>
          </p:nvPr>
        </p:nvSpPr>
        <p:spPr/>
        <p:txBody>
          <a:bodyPr/>
          <a:lstStyle/>
          <a:p>
            <a:fld id="{924A8345-EB70-458C-9D3A-C61D7A27A382}" type="slidenum">
              <a:rPr lang="en-AU" smtClean="0"/>
              <a:t>6</a:t>
            </a:fld>
            <a:endParaRPr lang="en-AU"/>
          </a:p>
        </p:txBody>
      </p:sp>
    </p:spTree>
    <p:extLst>
      <p:ext uri="{BB962C8B-B14F-4D97-AF65-F5344CB8AC3E}">
        <p14:creationId xmlns:p14="http://schemas.microsoft.com/office/powerpoint/2010/main" val="230095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Our Ballina walk down the main street last year</a:t>
            </a:r>
          </a:p>
        </p:txBody>
      </p:sp>
      <p:sp>
        <p:nvSpPr>
          <p:cNvPr id="4" name="Slide Number Placeholder 3"/>
          <p:cNvSpPr>
            <a:spLocks noGrp="1"/>
          </p:cNvSpPr>
          <p:nvPr>
            <p:ph type="sldNum" sz="quarter" idx="5"/>
          </p:nvPr>
        </p:nvSpPr>
        <p:spPr/>
        <p:txBody>
          <a:bodyPr/>
          <a:lstStyle/>
          <a:p>
            <a:fld id="{924A8345-EB70-458C-9D3A-C61D7A27A382}" type="slidenum">
              <a:rPr lang="en-AU" smtClean="0"/>
              <a:t>8</a:t>
            </a:fld>
            <a:endParaRPr lang="en-AU"/>
          </a:p>
        </p:txBody>
      </p:sp>
    </p:spTree>
    <p:extLst>
      <p:ext uri="{BB962C8B-B14F-4D97-AF65-F5344CB8AC3E}">
        <p14:creationId xmlns:p14="http://schemas.microsoft.com/office/powerpoint/2010/main" val="2659210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 have both formal and informal partnerships formed with various state Police. In NSW we have a 3 year partnership with the NSW Police force. This is the result of the relationship formed with our local superintendent Mr Scott Tanner who has worked very closely with our Rotary clubs campaign. Mr Tanner invited me to attend Police Head office in Sydney and present a partnership proposal to NSW Police. This proposal was unanimously supported. This partnership main area of focus is for both parties to combine our resources and activate an activity during the international 16 days of activism against gender based violence from 25 Nov – 10</a:t>
            </a:r>
            <a:r>
              <a:rPr lang="en-AU" baseline="30000" dirty="0"/>
              <a:t>th</a:t>
            </a:r>
            <a:r>
              <a:rPr lang="en-AU" dirty="0"/>
              <a:t> Dec. This photo shows the signage we have at the front entrance of Ballina Police station during the 16days of activism </a:t>
            </a:r>
          </a:p>
        </p:txBody>
      </p:sp>
      <p:sp>
        <p:nvSpPr>
          <p:cNvPr id="4" name="Slide Number Placeholder 3"/>
          <p:cNvSpPr>
            <a:spLocks noGrp="1"/>
          </p:cNvSpPr>
          <p:nvPr>
            <p:ph type="sldNum" sz="quarter" idx="5"/>
          </p:nvPr>
        </p:nvSpPr>
        <p:spPr/>
        <p:txBody>
          <a:bodyPr/>
          <a:lstStyle/>
          <a:p>
            <a:fld id="{924A8345-EB70-458C-9D3A-C61D7A27A382}" type="slidenum">
              <a:rPr lang="en-AU" smtClean="0"/>
              <a:t>9</a:t>
            </a:fld>
            <a:endParaRPr lang="en-AU"/>
          </a:p>
        </p:txBody>
      </p:sp>
    </p:spTree>
    <p:extLst>
      <p:ext uri="{BB962C8B-B14F-4D97-AF65-F5344CB8AC3E}">
        <p14:creationId xmlns:p14="http://schemas.microsoft.com/office/powerpoint/2010/main" val="680680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Our Rotary approved Purple Shirts are wearable advocacy </a:t>
            </a:r>
          </a:p>
        </p:txBody>
      </p:sp>
      <p:sp>
        <p:nvSpPr>
          <p:cNvPr id="4" name="Slide Number Placeholder 3"/>
          <p:cNvSpPr>
            <a:spLocks noGrp="1"/>
          </p:cNvSpPr>
          <p:nvPr>
            <p:ph type="sldNum" sz="quarter" idx="5"/>
          </p:nvPr>
        </p:nvSpPr>
        <p:spPr/>
        <p:txBody>
          <a:bodyPr/>
          <a:lstStyle/>
          <a:p>
            <a:fld id="{924A8345-EB70-458C-9D3A-C61D7A27A382}" type="slidenum">
              <a:rPr lang="en-AU" smtClean="0"/>
              <a:t>11</a:t>
            </a:fld>
            <a:endParaRPr lang="en-AU"/>
          </a:p>
        </p:txBody>
      </p:sp>
    </p:spTree>
    <p:extLst>
      <p:ext uri="{BB962C8B-B14F-4D97-AF65-F5344CB8AC3E}">
        <p14:creationId xmlns:p14="http://schemas.microsoft.com/office/powerpoint/2010/main" val="3081857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November last year Rotary launched this campaign at Parliament House Canberra. This campaign has Tri-partisan support, is supported by the commonwealth D&amp;FV Commissioner and has formed partnerships both state wide and nationally. This is the first time in Australia that Rotary has launched a campaign in the national capital.</a:t>
            </a:r>
          </a:p>
        </p:txBody>
      </p:sp>
      <p:sp>
        <p:nvSpPr>
          <p:cNvPr id="4" name="Slide Number Placeholder 3"/>
          <p:cNvSpPr>
            <a:spLocks noGrp="1"/>
          </p:cNvSpPr>
          <p:nvPr>
            <p:ph type="sldNum" sz="quarter" idx="5"/>
          </p:nvPr>
        </p:nvSpPr>
        <p:spPr/>
        <p:txBody>
          <a:bodyPr/>
          <a:lstStyle/>
          <a:p>
            <a:fld id="{924A8345-EB70-458C-9D3A-C61D7A27A382}" type="slidenum">
              <a:rPr lang="en-AU" smtClean="0"/>
              <a:t>12</a:t>
            </a:fld>
            <a:endParaRPr lang="en-AU"/>
          </a:p>
        </p:txBody>
      </p:sp>
    </p:spTree>
    <p:extLst>
      <p:ext uri="{BB962C8B-B14F-4D97-AF65-F5344CB8AC3E}">
        <p14:creationId xmlns:p14="http://schemas.microsoft.com/office/powerpoint/2010/main" val="1745040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5EBE2-B665-420D-A74C-6943E67658D8}"/>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AU"/>
          </a:p>
        </p:txBody>
      </p:sp>
      <p:sp>
        <p:nvSpPr>
          <p:cNvPr id="3" name="Subtitle 2">
            <a:extLst>
              <a:ext uri="{FF2B5EF4-FFF2-40B4-BE49-F238E27FC236}">
                <a16:creationId xmlns:a16="http://schemas.microsoft.com/office/drawing/2014/main" id="{F8A74ADE-C3B9-6C91-7183-1AEC70A0B9F4}"/>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58B71495-9B56-E400-7FDE-2F95A0B083F8}"/>
              </a:ext>
            </a:extLst>
          </p:cNvPr>
          <p:cNvSpPr>
            <a:spLocks noGrp="1"/>
          </p:cNvSpPr>
          <p:nvPr>
            <p:ph type="dt" sz="half" idx="10"/>
          </p:nvPr>
        </p:nvSpPr>
        <p:spPr/>
        <p:txBody>
          <a:bodyPr/>
          <a:lstStyle/>
          <a:p>
            <a:fld id="{C65490EE-DE67-4567-A390-4FFB74CD360F}" type="datetimeFigureOut">
              <a:rPr lang="en-AU" smtClean="0"/>
              <a:t>28/10/2024</a:t>
            </a:fld>
            <a:endParaRPr lang="en-AU"/>
          </a:p>
        </p:txBody>
      </p:sp>
      <p:sp>
        <p:nvSpPr>
          <p:cNvPr id="5" name="Footer Placeholder 4">
            <a:extLst>
              <a:ext uri="{FF2B5EF4-FFF2-40B4-BE49-F238E27FC236}">
                <a16:creationId xmlns:a16="http://schemas.microsoft.com/office/drawing/2014/main" id="{CC685442-79B6-B203-73D2-5562D11173D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AF4914B-8CB2-818C-01E1-80F910C1F44A}"/>
              </a:ext>
            </a:extLst>
          </p:cNvPr>
          <p:cNvSpPr>
            <a:spLocks noGrp="1"/>
          </p:cNvSpPr>
          <p:nvPr>
            <p:ph type="sldNum" sz="quarter" idx="12"/>
          </p:nvPr>
        </p:nvSpPr>
        <p:spPr/>
        <p:txBody>
          <a:bodyPr/>
          <a:lstStyle/>
          <a:p>
            <a:fld id="{6DAC7633-DFDB-483B-B873-3E7F31AA02DA}" type="slidenum">
              <a:rPr lang="en-AU" smtClean="0"/>
              <a:t>‹#›</a:t>
            </a:fld>
            <a:endParaRPr lang="en-AU"/>
          </a:p>
        </p:txBody>
      </p:sp>
    </p:spTree>
    <p:extLst>
      <p:ext uri="{BB962C8B-B14F-4D97-AF65-F5344CB8AC3E}">
        <p14:creationId xmlns:p14="http://schemas.microsoft.com/office/powerpoint/2010/main" val="359035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8C885-0A9B-7EC9-FC9F-0C929FCA58F1}"/>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AA1B37F-6770-D7A8-E4AD-2DD189FB81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18D8BDA-463A-C143-30B0-7D8BE1B45D6A}"/>
              </a:ext>
            </a:extLst>
          </p:cNvPr>
          <p:cNvSpPr>
            <a:spLocks noGrp="1"/>
          </p:cNvSpPr>
          <p:nvPr>
            <p:ph type="dt" sz="half" idx="10"/>
          </p:nvPr>
        </p:nvSpPr>
        <p:spPr/>
        <p:txBody>
          <a:bodyPr/>
          <a:lstStyle/>
          <a:p>
            <a:fld id="{C65490EE-DE67-4567-A390-4FFB74CD360F}" type="datetimeFigureOut">
              <a:rPr lang="en-AU" smtClean="0"/>
              <a:t>28/10/2024</a:t>
            </a:fld>
            <a:endParaRPr lang="en-AU"/>
          </a:p>
        </p:txBody>
      </p:sp>
      <p:sp>
        <p:nvSpPr>
          <p:cNvPr id="5" name="Footer Placeholder 4">
            <a:extLst>
              <a:ext uri="{FF2B5EF4-FFF2-40B4-BE49-F238E27FC236}">
                <a16:creationId xmlns:a16="http://schemas.microsoft.com/office/drawing/2014/main" id="{5D8D6CDD-F1EC-546B-547C-F561AE4863C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B0D43E5-DC53-50BC-2814-8FB4359FF786}"/>
              </a:ext>
            </a:extLst>
          </p:cNvPr>
          <p:cNvSpPr>
            <a:spLocks noGrp="1"/>
          </p:cNvSpPr>
          <p:nvPr>
            <p:ph type="sldNum" sz="quarter" idx="12"/>
          </p:nvPr>
        </p:nvSpPr>
        <p:spPr/>
        <p:txBody>
          <a:bodyPr/>
          <a:lstStyle/>
          <a:p>
            <a:fld id="{6DAC7633-DFDB-483B-B873-3E7F31AA02DA}" type="slidenum">
              <a:rPr lang="en-AU" smtClean="0"/>
              <a:t>‹#›</a:t>
            </a:fld>
            <a:endParaRPr lang="en-AU"/>
          </a:p>
        </p:txBody>
      </p:sp>
    </p:spTree>
    <p:extLst>
      <p:ext uri="{BB962C8B-B14F-4D97-AF65-F5344CB8AC3E}">
        <p14:creationId xmlns:p14="http://schemas.microsoft.com/office/powerpoint/2010/main" val="2071312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509AAB-773D-6CB3-B1ED-785D0BDDBF06}"/>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0D851E7F-CCDD-C350-8150-9665AC78045C}"/>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1DC3B0C-8573-E66A-7017-242B6DD5D8BE}"/>
              </a:ext>
            </a:extLst>
          </p:cNvPr>
          <p:cNvSpPr>
            <a:spLocks noGrp="1"/>
          </p:cNvSpPr>
          <p:nvPr>
            <p:ph type="dt" sz="half" idx="10"/>
          </p:nvPr>
        </p:nvSpPr>
        <p:spPr/>
        <p:txBody>
          <a:bodyPr/>
          <a:lstStyle/>
          <a:p>
            <a:fld id="{C65490EE-DE67-4567-A390-4FFB74CD360F}" type="datetimeFigureOut">
              <a:rPr lang="en-AU" smtClean="0"/>
              <a:t>28/10/2024</a:t>
            </a:fld>
            <a:endParaRPr lang="en-AU"/>
          </a:p>
        </p:txBody>
      </p:sp>
      <p:sp>
        <p:nvSpPr>
          <p:cNvPr id="5" name="Footer Placeholder 4">
            <a:extLst>
              <a:ext uri="{FF2B5EF4-FFF2-40B4-BE49-F238E27FC236}">
                <a16:creationId xmlns:a16="http://schemas.microsoft.com/office/drawing/2014/main" id="{10457C57-B6CF-1FC0-FA7B-ACF05C3282D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C239835-2F88-DFEF-7458-9B3BCDECDA69}"/>
              </a:ext>
            </a:extLst>
          </p:cNvPr>
          <p:cNvSpPr>
            <a:spLocks noGrp="1"/>
          </p:cNvSpPr>
          <p:nvPr>
            <p:ph type="sldNum" sz="quarter" idx="12"/>
          </p:nvPr>
        </p:nvSpPr>
        <p:spPr/>
        <p:txBody>
          <a:bodyPr/>
          <a:lstStyle/>
          <a:p>
            <a:fld id="{6DAC7633-DFDB-483B-B873-3E7F31AA02DA}" type="slidenum">
              <a:rPr lang="en-AU" smtClean="0"/>
              <a:t>‹#›</a:t>
            </a:fld>
            <a:endParaRPr lang="en-AU"/>
          </a:p>
        </p:txBody>
      </p:sp>
    </p:spTree>
    <p:extLst>
      <p:ext uri="{BB962C8B-B14F-4D97-AF65-F5344CB8AC3E}">
        <p14:creationId xmlns:p14="http://schemas.microsoft.com/office/powerpoint/2010/main" val="120957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ACB6F-C24A-9FC0-B592-4ACAB7CBB57E}"/>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0286598-2649-5539-2F40-0D4569B151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BAB6866-0AC3-8278-75F1-0B3271C604D7}"/>
              </a:ext>
            </a:extLst>
          </p:cNvPr>
          <p:cNvSpPr>
            <a:spLocks noGrp="1"/>
          </p:cNvSpPr>
          <p:nvPr>
            <p:ph type="dt" sz="half" idx="10"/>
          </p:nvPr>
        </p:nvSpPr>
        <p:spPr/>
        <p:txBody>
          <a:bodyPr/>
          <a:lstStyle/>
          <a:p>
            <a:fld id="{C65490EE-DE67-4567-A390-4FFB74CD360F}" type="datetimeFigureOut">
              <a:rPr lang="en-AU" smtClean="0"/>
              <a:t>28/10/2024</a:t>
            </a:fld>
            <a:endParaRPr lang="en-AU"/>
          </a:p>
        </p:txBody>
      </p:sp>
      <p:sp>
        <p:nvSpPr>
          <p:cNvPr id="5" name="Footer Placeholder 4">
            <a:extLst>
              <a:ext uri="{FF2B5EF4-FFF2-40B4-BE49-F238E27FC236}">
                <a16:creationId xmlns:a16="http://schemas.microsoft.com/office/drawing/2014/main" id="{F64A9C46-3EF3-2233-6DE6-B83BC8F331D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42F0FD3-E409-059A-E202-B5F207B7D925}"/>
              </a:ext>
            </a:extLst>
          </p:cNvPr>
          <p:cNvSpPr>
            <a:spLocks noGrp="1"/>
          </p:cNvSpPr>
          <p:nvPr>
            <p:ph type="sldNum" sz="quarter" idx="12"/>
          </p:nvPr>
        </p:nvSpPr>
        <p:spPr/>
        <p:txBody>
          <a:bodyPr/>
          <a:lstStyle/>
          <a:p>
            <a:fld id="{6DAC7633-DFDB-483B-B873-3E7F31AA02DA}" type="slidenum">
              <a:rPr lang="en-AU" smtClean="0"/>
              <a:t>‹#›</a:t>
            </a:fld>
            <a:endParaRPr lang="en-AU"/>
          </a:p>
        </p:txBody>
      </p:sp>
    </p:spTree>
    <p:extLst>
      <p:ext uri="{BB962C8B-B14F-4D97-AF65-F5344CB8AC3E}">
        <p14:creationId xmlns:p14="http://schemas.microsoft.com/office/powerpoint/2010/main" val="3179082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586CD-C0A7-8BC8-B0F2-C5195EFB5D74}"/>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38F4DE7-5BA7-282F-58FE-DE60BCBDEF39}"/>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327796-1DBE-ADB4-5C5E-5432B96A7A2E}"/>
              </a:ext>
            </a:extLst>
          </p:cNvPr>
          <p:cNvSpPr>
            <a:spLocks noGrp="1"/>
          </p:cNvSpPr>
          <p:nvPr>
            <p:ph type="dt" sz="half" idx="10"/>
          </p:nvPr>
        </p:nvSpPr>
        <p:spPr/>
        <p:txBody>
          <a:bodyPr/>
          <a:lstStyle/>
          <a:p>
            <a:fld id="{C65490EE-DE67-4567-A390-4FFB74CD360F}" type="datetimeFigureOut">
              <a:rPr lang="en-AU" smtClean="0"/>
              <a:t>28/10/2024</a:t>
            </a:fld>
            <a:endParaRPr lang="en-AU"/>
          </a:p>
        </p:txBody>
      </p:sp>
      <p:sp>
        <p:nvSpPr>
          <p:cNvPr id="5" name="Footer Placeholder 4">
            <a:extLst>
              <a:ext uri="{FF2B5EF4-FFF2-40B4-BE49-F238E27FC236}">
                <a16:creationId xmlns:a16="http://schemas.microsoft.com/office/drawing/2014/main" id="{5AB3139C-D04A-B215-D08B-880B66E5276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1C3C5E4-6A78-ECF0-1C2E-6ABD65DBE982}"/>
              </a:ext>
            </a:extLst>
          </p:cNvPr>
          <p:cNvSpPr>
            <a:spLocks noGrp="1"/>
          </p:cNvSpPr>
          <p:nvPr>
            <p:ph type="sldNum" sz="quarter" idx="12"/>
          </p:nvPr>
        </p:nvSpPr>
        <p:spPr/>
        <p:txBody>
          <a:bodyPr/>
          <a:lstStyle/>
          <a:p>
            <a:fld id="{6DAC7633-DFDB-483B-B873-3E7F31AA02DA}" type="slidenum">
              <a:rPr lang="en-AU" smtClean="0"/>
              <a:t>‹#›</a:t>
            </a:fld>
            <a:endParaRPr lang="en-AU"/>
          </a:p>
        </p:txBody>
      </p:sp>
    </p:spTree>
    <p:extLst>
      <p:ext uri="{BB962C8B-B14F-4D97-AF65-F5344CB8AC3E}">
        <p14:creationId xmlns:p14="http://schemas.microsoft.com/office/powerpoint/2010/main" val="2515235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42C3A-28B4-8C99-C87C-82E407FC1E0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153A151-72E8-9DE0-85BE-95829FD96F17}"/>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611ABB56-DF7F-22FB-E8CD-6C0433D8F036}"/>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040BDA65-2D04-88E0-9EE8-0C75936DE2F4}"/>
              </a:ext>
            </a:extLst>
          </p:cNvPr>
          <p:cNvSpPr>
            <a:spLocks noGrp="1"/>
          </p:cNvSpPr>
          <p:nvPr>
            <p:ph type="dt" sz="half" idx="10"/>
          </p:nvPr>
        </p:nvSpPr>
        <p:spPr/>
        <p:txBody>
          <a:bodyPr/>
          <a:lstStyle/>
          <a:p>
            <a:fld id="{C65490EE-DE67-4567-A390-4FFB74CD360F}" type="datetimeFigureOut">
              <a:rPr lang="en-AU" smtClean="0"/>
              <a:t>28/10/2024</a:t>
            </a:fld>
            <a:endParaRPr lang="en-AU"/>
          </a:p>
        </p:txBody>
      </p:sp>
      <p:sp>
        <p:nvSpPr>
          <p:cNvPr id="6" name="Footer Placeholder 5">
            <a:extLst>
              <a:ext uri="{FF2B5EF4-FFF2-40B4-BE49-F238E27FC236}">
                <a16:creationId xmlns:a16="http://schemas.microsoft.com/office/drawing/2014/main" id="{3EA568C6-143A-A61B-3965-4A5757B2F50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B1768CD-8EFE-3758-C193-2F22A2724824}"/>
              </a:ext>
            </a:extLst>
          </p:cNvPr>
          <p:cNvSpPr>
            <a:spLocks noGrp="1"/>
          </p:cNvSpPr>
          <p:nvPr>
            <p:ph type="sldNum" sz="quarter" idx="12"/>
          </p:nvPr>
        </p:nvSpPr>
        <p:spPr/>
        <p:txBody>
          <a:bodyPr/>
          <a:lstStyle/>
          <a:p>
            <a:fld id="{6DAC7633-DFDB-483B-B873-3E7F31AA02DA}" type="slidenum">
              <a:rPr lang="en-AU" smtClean="0"/>
              <a:t>‹#›</a:t>
            </a:fld>
            <a:endParaRPr lang="en-AU"/>
          </a:p>
        </p:txBody>
      </p:sp>
    </p:spTree>
    <p:extLst>
      <p:ext uri="{BB962C8B-B14F-4D97-AF65-F5344CB8AC3E}">
        <p14:creationId xmlns:p14="http://schemas.microsoft.com/office/powerpoint/2010/main" val="1487856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D9066-C6B3-03A2-E579-5D5B90C1337A}"/>
              </a:ext>
            </a:extLst>
          </p:cNvPr>
          <p:cNvSpPr>
            <a:spLocks noGrp="1"/>
          </p:cNvSpPr>
          <p:nvPr>
            <p:ph type="title"/>
          </p:nvPr>
        </p:nvSpPr>
        <p:spPr>
          <a:xfrm>
            <a:off x="629841" y="273844"/>
            <a:ext cx="7886700" cy="994172"/>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8A521BF0-F056-C441-0F69-6430EFADB69B}"/>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D2ED44A-BF7E-BC81-F363-C72EB2682079}"/>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4E736F8-F084-A417-6FBD-0C3F4A66CDD1}"/>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C8CFA7A-203C-2107-E60A-3DA29F267C75}"/>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B72EF273-12AD-FBF9-3D4E-6694C69FD123}"/>
              </a:ext>
            </a:extLst>
          </p:cNvPr>
          <p:cNvSpPr>
            <a:spLocks noGrp="1"/>
          </p:cNvSpPr>
          <p:nvPr>
            <p:ph type="dt" sz="half" idx="10"/>
          </p:nvPr>
        </p:nvSpPr>
        <p:spPr/>
        <p:txBody>
          <a:bodyPr/>
          <a:lstStyle/>
          <a:p>
            <a:fld id="{C65490EE-DE67-4567-A390-4FFB74CD360F}" type="datetimeFigureOut">
              <a:rPr lang="en-AU" smtClean="0"/>
              <a:t>28/10/2024</a:t>
            </a:fld>
            <a:endParaRPr lang="en-AU"/>
          </a:p>
        </p:txBody>
      </p:sp>
      <p:sp>
        <p:nvSpPr>
          <p:cNvPr id="8" name="Footer Placeholder 7">
            <a:extLst>
              <a:ext uri="{FF2B5EF4-FFF2-40B4-BE49-F238E27FC236}">
                <a16:creationId xmlns:a16="http://schemas.microsoft.com/office/drawing/2014/main" id="{D13F8D13-7A3A-9AA1-4B5A-ED13823E803C}"/>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B2D554A2-1B42-7640-AEA0-80C06157F226}"/>
              </a:ext>
            </a:extLst>
          </p:cNvPr>
          <p:cNvSpPr>
            <a:spLocks noGrp="1"/>
          </p:cNvSpPr>
          <p:nvPr>
            <p:ph type="sldNum" sz="quarter" idx="12"/>
          </p:nvPr>
        </p:nvSpPr>
        <p:spPr/>
        <p:txBody>
          <a:bodyPr/>
          <a:lstStyle/>
          <a:p>
            <a:fld id="{6DAC7633-DFDB-483B-B873-3E7F31AA02DA}" type="slidenum">
              <a:rPr lang="en-AU" smtClean="0"/>
              <a:t>‹#›</a:t>
            </a:fld>
            <a:endParaRPr lang="en-AU"/>
          </a:p>
        </p:txBody>
      </p:sp>
    </p:spTree>
    <p:extLst>
      <p:ext uri="{BB962C8B-B14F-4D97-AF65-F5344CB8AC3E}">
        <p14:creationId xmlns:p14="http://schemas.microsoft.com/office/powerpoint/2010/main" val="941779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429CC-5176-D992-29D4-F0D8603F02B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7D271AA-948E-8F3E-0BD4-C69D47F15BFE}"/>
              </a:ext>
            </a:extLst>
          </p:cNvPr>
          <p:cNvSpPr>
            <a:spLocks noGrp="1"/>
          </p:cNvSpPr>
          <p:nvPr>
            <p:ph type="dt" sz="half" idx="10"/>
          </p:nvPr>
        </p:nvSpPr>
        <p:spPr/>
        <p:txBody>
          <a:bodyPr/>
          <a:lstStyle/>
          <a:p>
            <a:fld id="{C65490EE-DE67-4567-A390-4FFB74CD360F}" type="datetimeFigureOut">
              <a:rPr lang="en-AU" smtClean="0"/>
              <a:t>28/10/2024</a:t>
            </a:fld>
            <a:endParaRPr lang="en-AU"/>
          </a:p>
        </p:txBody>
      </p:sp>
      <p:sp>
        <p:nvSpPr>
          <p:cNvPr id="4" name="Footer Placeholder 3">
            <a:extLst>
              <a:ext uri="{FF2B5EF4-FFF2-40B4-BE49-F238E27FC236}">
                <a16:creationId xmlns:a16="http://schemas.microsoft.com/office/drawing/2014/main" id="{5B82A9B7-D3F9-DCF6-9042-97326F2F357B}"/>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AA8FA8E0-9211-8E79-C535-EC6AE69C7509}"/>
              </a:ext>
            </a:extLst>
          </p:cNvPr>
          <p:cNvSpPr>
            <a:spLocks noGrp="1"/>
          </p:cNvSpPr>
          <p:nvPr>
            <p:ph type="sldNum" sz="quarter" idx="12"/>
          </p:nvPr>
        </p:nvSpPr>
        <p:spPr/>
        <p:txBody>
          <a:bodyPr/>
          <a:lstStyle/>
          <a:p>
            <a:fld id="{6DAC7633-DFDB-483B-B873-3E7F31AA02DA}" type="slidenum">
              <a:rPr lang="en-AU" smtClean="0"/>
              <a:t>‹#›</a:t>
            </a:fld>
            <a:endParaRPr lang="en-AU"/>
          </a:p>
        </p:txBody>
      </p:sp>
    </p:spTree>
    <p:extLst>
      <p:ext uri="{BB962C8B-B14F-4D97-AF65-F5344CB8AC3E}">
        <p14:creationId xmlns:p14="http://schemas.microsoft.com/office/powerpoint/2010/main" val="52712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C81644-CC2B-3E72-409D-F547C6945F84}"/>
              </a:ext>
            </a:extLst>
          </p:cNvPr>
          <p:cNvSpPr>
            <a:spLocks noGrp="1"/>
          </p:cNvSpPr>
          <p:nvPr>
            <p:ph type="dt" sz="half" idx="10"/>
          </p:nvPr>
        </p:nvSpPr>
        <p:spPr/>
        <p:txBody>
          <a:bodyPr/>
          <a:lstStyle/>
          <a:p>
            <a:fld id="{C65490EE-DE67-4567-A390-4FFB74CD360F}" type="datetimeFigureOut">
              <a:rPr lang="en-AU" smtClean="0"/>
              <a:t>28/10/2024</a:t>
            </a:fld>
            <a:endParaRPr lang="en-AU"/>
          </a:p>
        </p:txBody>
      </p:sp>
      <p:sp>
        <p:nvSpPr>
          <p:cNvPr id="3" name="Footer Placeholder 2">
            <a:extLst>
              <a:ext uri="{FF2B5EF4-FFF2-40B4-BE49-F238E27FC236}">
                <a16:creationId xmlns:a16="http://schemas.microsoft.com/office/drawing/2014/main" id="{190D54DB-5E47-5E19-4892-B6CA480CF14D}"/>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8B383C5-BA47-7585-79F0-C52B3B751DF7}"/>
              </a:ext>
            </a:extLst>
          </p:cNvPr>
          <p:cNvSpPr>
            <a:spLocks noGrp="1"/>
          </p:cNvSpPr>
          <p:nvPr>
            <p:ph type="sldNum" sz="quarter" idx="12"/>
          </p:nvPr>
        </p:nvSpPr>
        <p:spPr/>
        <p:txBody>
          <a:bodyPr/>
          <a:lstStyle/>
          <a:p>
            <a:fld id="{6DAC7633-DFDB-483B-B873-3E7F31AA02DA}" type="slidenum">
              <a:rPr lang="en-AU" smtClean="0"/>
              <a:t>‹#›</a:t>
            </a:fld>
            <a:endParaRPr lang="en-AU"/>
          </a:p>
        </p:txBody>
      </p:sp>
    </p:spTree>
    <p:extLst>
      <p:ext uri="{BB962C8B-B14F-4D97-AF65-F5344CB8AC3E}">
        <p14:creationId xmlns:p14="http://schemas.microsoft.com/office/powerpoint/2010/main" val="1967406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74937-8E9D-037D-177E-CDD532D584E3}"/>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31DAB373-5D0A-0403-1A6D-84AEE802D95B}"/>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00D7D49-0863-ACAA-11D3-56F709690987}"/>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13CD98E8-AA57-A78A-6E8A-0F1F4B2C8DE4}"/>
              </a:ext>
            </a:extLst>
          </p:cNvPr>
          <p:cNvSpPr>
            <a:spLocks noGrp="1"/>
          </p:cNvSpPr>
          <p:nvPr>
            <p:ph type="dt" sz="half" idx="10"/>
          </p:nvPr>
        </p:nvSpPr>
        <p:spPr/>
        <p:txBody>
          <a:bodyPr/>
          <a:lstStyle/>
          <a:p>
            <a:fld id="{C65490EE-DE67-4567-A390-4FFB74CD360F}" type="datetimeFigureOut">
              <a:rPr lang="en-AU" smtClean="0"/>
              <a:t>28/10/2024</a:t>
            </a:fld>
            <a:endParaRPr lang="en-AU"/>
          </a:p>
        </p:txBody>
      </p:sp>
      <p:sp>
        <p:nvSpPr>
          <p:cNvPr id="6" name="Footer Placeholder 5">
            <a:extLst>
              <a:ext uri="{FF2B5EF4-FFF2-40B4-BE49-F238E27FC236}">
                <a16:creationId xmlns:a16="http://schemas.microsoft.com/office/drawing/2014/main" id="{03F414A5-A9E1-3046-536B-9EECFEFC91F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9F0FED5-809D-DC33-7E08-E4EEAE215E9D}"/>
              </a:ext>
            </a:extLst>
          </p:cNvPr>
          <p:cNvSpPr>
            <a:spLocks noGrp="1"/>
          </p:cNvSpPr>
          <p:nvPr>
            <p:ph type="sldNum" sz="quarter" idx="12"/>
          </p:nvPr>
        </p:nvSpPr>
        <p:spPr/>
        <p:txBody>
          <a:bodyPr/>
          <a:lstStyle/>
          <a:p>
            <a:fld id="{6DAC7633-DFDB-483B-B873-3E7F31AA02DA}" type="slidenum">
              <a:rPr lang="en-AU" smtClean="0"/>
              <a:t>‹#›</a:t>
            </a:fld>
            <a:endParaRPr lang="en-AU"/>
          </a:p>
        </p:txBody>
      </p:sp>
    </p:spTree>
    <p:extLst>
      <p:ext uri="{BB962C8B-B14F-4D97-AF65-F5344CB8AC3E}">
        <p14:creationId xmlns:p14="http://schemas.microsoft.com/office/powerpoint/2010/main" val="3572448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EE452-EA7D-1966-70CF-D6C4583FAF1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9314A83F-4B5A-08ED-69DF-1DD3BC6F31B3}"/>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a:extLst>
              <a:ext uri="{FF2B5EF4-FFF2-40B4-BE49-F238E27FC236}">
                <a16:creationId xmlns:a16="http://schemas.microsoft.com/office/drawing/2014/main" id="{BB54D420-6C5E-C590-26A9-6A81441A2EB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C0535D3F-0BE0-5EA9-B07D-E4F0904C660A}"/>
              </a:ext>
            </a:extLst>
          </p:cNvPr>
          <p:cNvSpPr>
            <a:spLocks noGrp="1"/>
          </p:cNvSpPr>
          <p:nvPr>
            <p:ph type="dt" sz="half" idx="10"/>
          </p:nvPr>
        </p:nvSpPr>
        <p:spPr/>
        <p:txBody>
          <a:bodyPr/>
          <a:lstStyle/>
          <a:p>
            <a:fld id="{C65490EE-DE67-4567-A390-4FFB74CD360F}" type="datetimeFigureOut">
              <a:rPr lang="en-AU" smtClean="0"/>
              <a:t>28/10/2024</a:t>
            </a:fld>
            <a:endParaRPr lang="en-AU"/>
          </a:p>
        </p:txBody>
      </p:sp>
      <p:sp>
        <p:nvSpPr>
          <p:cNvPr id="6" name="Footer Placeholder 5">
            <a:extLst>
              <a:ext uri="{FF2B5EF4-FFF2-40B4-BE49-F238E27FC236}">
                <a16:creationId xmlns:a16="http://schemas.microsoft.com/office/drawing/2014/main" id="{A33E9134-4F69-C89F-7F99-7FBB66A9A9D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B42D0EB9-D96B-D590-FBE7-05B0FCE6A68D}"/>
              </a:ext>
            </a:extLst>
          </p:cNvPr>
          <p:cNvSpPr>
            <a:spLocks noGrp="1"/>
          </p:cNvSpPr>
          <p:nvPr>
            <p:ph type="sldNum" sz="quarter" idx="12"/>
          </p:nvPr>
        </p:nvSpPr>
        <p:spPr/>
        <p:txBody>
          <a:bodyPr/>
          <a:lstStyle/>
          <a:p>
            <a:fld id="{6DAC7633-DFDB-483B-B873-3E7F31AA02DA}" type="slidenum">
              <a:rPr lang="en-AU" smtClean="0"/>
              <a:t>‹#›</a:t>
            </a:fld>
            <a:endParaRPr lang="en-AU"/>
          </a:p>
        </p:txBody>
      </p:sp>
    </p:spTree>
    <p:extLst>
      <p:ext uri="{BB962C8B-B14F-4D97-AF65-F5344CB8AC3E}">
        <p14:creationId xmlns:p14="http://schemas.microsoft.com/office/powerpoint/2010/main" val="424011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931A19-317C-608A-4DB2-388B6412F226}"/>
              </a:ext>
            </a:extLst>
          </p:cNvPr>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F9433F7-8F2D-D24D-E7DC-70F32A55BF63}"/>
              </a:ext>
            </a:extLst>
          </p:cNvPr>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E9C5A9F-6757-E0A2-FB07-6E399D986D12}"/>
              </a:ext>
            </a:extLst>
          </p:cNvPr>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C65490EE-DE67-4567-A390-4FFB74CD360F}" type="datetimeFigureOut">
              <a:rPr lang="en-AU" smtClean="0"/>
              <a:t>28/10/2024</a:t>
            </a:fld>
            <a:endParaRPr lang="en-AU"/>
          </a:p>
        </p:txBody>
      </p:sp>
      <p:sp>
        <p:nvSpPr>
          <p:cNvPr id="5" name="Footer Placeholder 4">
            <a:extLst>
              <a:ext uri="{FF2B5EF4-FFF2-40B4-BE49-F238E27FC236}">
                <a16:creationId xmlns:a16="http://schemas.microsoft.com/office/drawing/2014/main" id="{59116AE1-04E0-9D80-9596-E25BE5FF0C4C}"/>
              </a:ext>
            </a:extLst>
          </p:cNvPr>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1116FB9E-64D0-995A-A226-443BDEAA9258}"/>
              </a:ext>
            </a:extLst>
          </p:cNvPr>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6DAC7633-DFDB-483B-B873-3E7F31AA02DA}" type="slidenum">
              <a:rPr lang="en-AU" smtClean="0"/>
              <a:t>‹#›</a:t>
            </a:fld>
            <a:endParaRPr lang="en-AU"/>
          </a:p>
        </p:txBody>
      </p:sp>
    </p:spTree>
    <p:extLst>
      <p:ext uri="{BB962C8B-B14F-4D97-AF65-F5344CB8AC3E}">
        <p14:creationId xmlns:p14="http://schemas.microsoft.com/office/powerpoint/2010/main" val="3047006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9" Type="http://schemas.openxmlformats.org/officeDocument/2006/relationships/image" Target="../media/image33.jpeg"/></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vimeo.com/1021141006"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0AEACB-498A-B6DE-D26D-D2D15A178430}"/>
              </a:ext>
            </a:extLst>
          </p:cNvPr>
          <p:cNvPicPr>
            <a:picLocks noChangeAspect="1"/>
          </p:cNvPicPr>
          <p:nvPr/>
        </p:nvPicPr>
        <p:blipFill>
          <a:blip r:embed="rId3"/>
          <a:stretch>
            <a:fillRect/>
          </a:stretch>
        </p:blipFill>
        <p:spPr>
          <a:xfrm>
            <a:off x="0" y="-1363"/>
            <a:ext cx="9144000" cy="5211991"/>
          </a:xfrm>
          <a:prstGeom prst="rect">
            <a:avLst/>
          </a:prstGeom>
        </p:spPr>
      </p:pic>
    </p:spTree>
    <p:extLst>
      <p:ext uri="{BB962C8B-B14F-4D97-AF65-F5344CB8AC3E}">
        <p14:creationId xmlns:p14="http://schemas.microsoft.com/office/powerpoint/2010/main" val="3486315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4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341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2" descr="D:\Ballina-on-Richmond\BOR Rotary Photos 2023-24\52 DV Launch - Canberra 15.11.23\No to Domestic Violence launch\_6B_8849.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027449" y="2387686"/>
            <a:ext cx="2006955" cy="2533234"/>
          </a:xfrm>
          <a:prstGeom prst="rect">
            <a:avLst/>
          </a:prstGeom>
          <a:noFill/>
          <a:ln w="38100">
            <a:solidFill>
              <a:schemeClr val="bg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 name="Picture 3" descr="D:\Ballina-on-Richmond\BOR Rotary Photos 2023-24\52 DV Launch - Canberra 15.11.23\IMG_5240.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96240" y="2743358"/>
            <a:ext cx="2888859" cy="2166645"/>
          </a:xfrm>
          <a:prstGeom prst="rect">
            <a:avLst/>
          </a:prstGeom>
          <a:noFill/>
          <a:ln w="38100">
            <a:solidFill>
              <a:schemeClr val="bg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Picture 3" descr="D:\Ballina-on-Richmond\BOR Rotary Photos 2023-24\52 DV Launch - Canberra 15.11.23\IMG_5317.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3524435" y="2726581"/>
            <a:ext cx="3291570" cy="2183422"/>
          </a:xfrm>
          <a:prstGeom prst="rect">
            <a:avLst/>
          </a:prstGeom>
          <a:noFill/>
          <a:ln w="38100">
            <a:solidFill>
              <a:schemeClr val="bg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81940" y="240268"/>
            <a:ext cx="4322017" cy="830997"/>
          </a:xfrm>
          <a:prstGeom prst="rect">
            <a:avLst/>
          </a:prstGeom>
          <a:noFill/>
        </p:spPr>
        <p:txBody>
          <a:bodyPr wrap="none" rtlCol="0">
            <a:spAutoFit/>
          </a:bodyPr>
          <a:lstStyle/>
          <a:p>
            <a:r>
              <a:rPr lang="en-AU" sz="2400" b="1" dirty="0">
                <a:latin typeface="Arial" panose="020B0604020202020204" pitchFamily="34" charset="0"/>
                <a:cs typeface="Arial" panose="020B0604020202020204" pitchFamily="34" charset="0"/>
              </a:rPr>
              <a:t>Launch at Parliament House</a:t>
            </a:r>
          </a:p>
          <a:p>
            <a:r>
              <a:rPr lang="en-AU" sz="2400" b="1" dirty="0">
                <a:latin typeface="Arial" panose="020B0604020202020204" pitchFamily="34" charset="0"/>
                <a:cs typeface="Arial" panose="020B0604020202020204" pitchFamily="34" charset="0"/>
              </a:rPr>
              <a:t>Canberra </a:t>
            </a:r>
          </a:p>
        </p:txBody>
      </p:sp>
      <p:pic>
        <p:nvPicPr>
          <p:cNvPr id="10" name="Picture 3" descr="D:\Ballina-on-Richmond\BOR Rotary Photos 2023-24\52 DV Launch - Canberra 15.11.23\No to Domestic Violence launch\_6B_8684.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280404" y="102660"/>
            <a:ext cx="2754000" cy="1836000"/>
          </a:xfrm>
          <a:prstGeom prst="rect">
            <a:avLst/>
          </a:prstGeom>
          <a:noFill/>
          <a:ln w="38100">
            <a:solidFill>
              <a:schemeClr val="bg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177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Ballina-on-Richmond\BOR Rotary Photos 2023-24\52 DV Launch - Canberra 15.11.23\No to Domestic Violence launch\_6B_8871.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51363" y="-2250"/>
            <a:ext cx="9246726" cy="514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D:\Ballina-on-Richmond\BOR Rotary Photos 2023-24\52 DV Launch - Canberra 15.11.23\No to Domestic Violence launch\_6B_8823.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59678"/>
            <a:ext cx="3618348" cy="2412000"/>
          </a:xfrm>
          <a:prstGeom prst="rect">
            <a:avLst/>
          </a:prstGeom>
          <a:noFill/>
          <a:ln w="38100">
            <a:solidFill>
              <a:schemeClr val="bg1"/>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171" name="Picture 3" descr="D:\Ballina-on-Richmond\BOR Rotary Photos 2023-24\52 DV Launch - Canberra 15.11.23\No to Domestic Violence launch\_6B_8747.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525650" y="59678"/>
            <a:ext cx="3618350" cy="2412000"/>
          </a:xfrm>
          <a:prstGeom prst="rect">
            <a:avLst/>
          </a:prstGeom>
          <a:noFill/>
          <a:ln w="38100">
            <a:solidFill>
              <a:schemeClr val="bg1"/>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785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extBox 1"/>
          <p:cNvSpPr txBox="1"/>
          <p:nvPr/>
        </p:nvSpPr>
        <p:spPr>
          <a:xfrm>
            <a:off x="906477" y="152400"/>
            <a:ext cx="7331046" cy="400110"/>
          </a:xfrm>
          <a:prstGeom prst="rect">
            <a:avLst/>
          </a:prstGeom>
          <a:noFill/>
        </p:spPr>
        <p:txBody>
          <a:bodyPr wrap="none" rtlCol="0">
            <a:spAutoFit/>
          </a:bodyPr>
          <a:lstStyle/>
          <a:p>
            <a:r>
              <a:rPr lang="en-AU" sz="2000" b="1" dirty="0">
                <a:solidFill>
                  <a:schemeClr val="bg1"/>
                </a:solidFill>
                <a:latin typeface="Arial" panose="020B0604020202020204" pitchFamily="34" charset="0"/>
                <a:cs typeface="Arial" panose="020B0604020202020204" pitchFamily="34" charset="0"/>
              </a:rPr>
              <a:t>ZONE 8 Domestic &amp; Family Violence Events Nov-Dec 2023 </a:t>
            </a:r>
          </a:p>
        </p:txBody>
      </p:sp>
      <p:pic>
        <p:nvPicPr>
          <p:cNvPr id="2052" name="Picture 4" descr="D:\Ballina-on-Richmond\BOR Rotary Photos 2023-24\Rotary Aust 16 Days of Activism 25 Nov -10 Dec 23\Adelaide\Rotary DV Walk7889.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2932154"/>
            <a:ext cx="2965848" cy="1980000"/>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2053" name="Picture 5" descr="D:\Ballina-on-Richmond\BOR Rotary Photos 2023-24\Rotary Aust 16 Days of Activism 25 Nov -10 Dec 23\credit Jenny Scott - Adelaide walk\53354819085_14b6de5722_o.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746759"/>
            <a:ext cx="2970000" cy="1980000"/>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2055" name="Picture 7" descr="D:\Ballina-on-Richmond\BOR Rotary Photos 2023-24\Rotary Aust 16 Days of Activism 25 Nov -10 Dec 23\District 9560.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590391" y="746759"/>
            <a:ext cx="3516874" cy="1980000"/>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2056" name="Picture 8" descr="D:\Ballina-on-Richmond\BOR Rotary Photos 2023-24\Rotary Aust 16 Days of Activism 25 Nov -10 Dec 23\Grafton Midday.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986446" y="2932154"/>
            <a:ext cx="3128440" cy="1980000"/>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2057" name="Picture 9" descr="D:\Ballina-on-Richmond\BOR Rotary Photos 2023-24\Rotary Aust 16 Days of Activism 25 Nov -10 Dec 23\RC of Corrimal.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912292" y="746759"/>
            <a:ext cx="2639999" cy="1980000"/>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2059" name="Picture 11" descr="D:\Ballina-on-Richmond\BOR Rotary Photos 2023-24\Rotary Aust 16 Days of Activism 25 Nov -10 Dec 23\419922905_787275086764897_6060801229278135302_n.jp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970000" y="2932154"/>
            <a:ext cx="2970725" cy="1980000"/>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7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C06D76-7261-CB5D-FD1F-D23E9BB48362}"/>
              </a:ext>
            </a:extLst>
          </p:cNvPr>
          <p:cNvSpPr txBox="1"/>
          <p:nvPr/>
        </p:nvSpPr>
        <p:spPr>
          <a:xfrm>
            <a:off x="407307" y="296323"/>
            <a:ext cx="4608286" cy="4655121"/>
          </a:xfrm>
          <a:prstGeom prst="rect">
            <a:avLst/>
          </a:prstGeom>
          <a:noFill/>
        </p:spPr>
        <p:txBody>
          <a:bodyPr wrap="square" lIns="68580" tIns="34290" rIns="68580" bIns="34290" rtlCol="0">
            <a:spAutoFit/>
          </a:bodyPr>
          <a:lstStyle/>
          <a:p>
            <a:r>
              <a:rPr lang="en-AU" sz="3600" b="1" dirty="0">
                <a:solidFill>
                  <a:srgbClr val="7030A0"/>
                </a:solidFill>
                <a:latin typeface="Arial" panose="020B0604020202020204" pitchFamily="34" charset="0"/>
                <a:cs typeface="Arial" panose="020B0604020202020204" pitchFamily="34" charset="0"/>
              </a:rPr>
              <a:t>Purple Friday</a:t>
            </a:r>
          </a:p>
          <a:p>
            <a:endParaRPr lang="en-AU" sz="1600" dirty="0">
              <a:latin typeface="Arial" panose="020B0604020202020204" pitchFamily="34" charset="0"/>
              <a:cs typeface="Arial" panose="020B0604020202020204" pitchFamily="34" charset="0"/>
            </a:endParaRPr>
          </a:p>
          <a:p>
            <a:r>
              <a:rPr lang="en-AU" sz="1600" dirty="0">
                <a:latin typeface="Arial" panose="020B0604020202020204" pitchFamily="34" charset="0"/>
                <a:cs typeface="Arial" panose="020B0604020202020204" pitchFamily="34" charset="0"/>
              </a:rPr>
              <a:t>Over 90 Businesses wearing dual branded shirts</a:t>
            </a:r>
          </a:p>
          <a:p>
            <a:r>
              <a:rPr lang="en-AU" sz="1600" dirty="0">
                <a:latin typeface="Arial" panose="020B0604020202020204" pitchFamily="34" charset="0"/>
                <a:cs typeface="Arial" panose="020B0604020202020204" pitchFamily="34" charset="0"/>
              </a:rPr>
              <a:t>every Friday. </a:t>
            </a:r>
          </a:p>
          <a:p>
            <a:r>
              <a:rPr lang="en-AU" sz="1600" dirty="0">
                <a:latin typeface="Arial" panose="020B0604020202020204" pitchFamily="34" charset="0"/>
                <a:cs typeface="Arial" panose="020B0604020202020204" pitchFamily="34" charset="0"/>
              </a:rPr>
              <a:t>Including;</a:t>
            </a:r>
          </a:p>
          <a:p>
            <a:pPr marL="285736" indent="-285736">
              <a:buFont typeface="Arial" panose="020B0604020202020204" pitchFamily="34" charset="0"/>
              <a:buChar char="•"/>
            </a:pPr>
            <a:r>
              <a:rPr lang="en-AU" sz="1600" dirty="0">
                <a:latin typeface="Arial" panose="020B0604020202020204" pitchFamily="34" charset="0"/>
                <a:cs typeface="Arial" panose="020B0604020202020204" pitchFamily="34" charset="0"/>
              </a:rPr>
              <a:t>Ballina Council</a:t>
            </a:r>
          </a:p>
          <a:p>
            <a:pPr marL="285736" indent="-285736">
              <a:buFont typeface="Arial" panose="020B0604020202020204" pitchFamily="34" charset="0"/>
              <a:buChar char="•"/>
            </a:pPr>
            <a:r>
              <a:rPr lang="en-AU" sz="1600" dirty="0">
                <a:latin typeface="Arial" panose="020B0604020202020204" pitchFamily="34" charset="0"/>
                <a:cs typeface="Arial" panose="020B0604020202020204" pitchFamily="34" charset="0"/>
              </a:rPr>
              <a:t>Ballina Primary &amp; Secondary Schools, Day Care Centres</a:t>
            </a:r>
          </a:p>
          <a:p>
            <a:pPr marL="285736" indent="-285736">
              <a:buFont typeface="Arial" panose="020B0604020202020204" pitchFamily="34" charset="0"/>
              <a:buChar char="•"/>
            </a:pPr>
            <a:r>
              <a:rPr lang="en-AU" sz="1600" dirty="0">
                <a:latin typeface="Arial" panose="020B0604020202020204" pitchFamily="34" charset="0"/>
                <a:cs typeface="Arial" panose="020B0604020202020204" pitchFamily="34" charset="0"/>
              </a:rPr>
              <a:t>Registered Clubs on Northern Rivers</a:t>
            </a:r>
          </a:p>
          <a:p>
            <a:pPr marL="285736" indent="-285736">
              <a:buFont typeface="Arial" panose="020B0604020202020204" pitchFamily="34" charset="0"/>
              <a:buChar char="•"/>
            </a:pPr>
            <a:r>
              <a:rPr lang="en-AU" sz="1600" dirty="0">
                <a:latin typeface="Arial" panose="020B0604020202020204" pitchFamily="34" charset="0"/>
                <a:cs typeface="Arial" panose="020B0604020202020204" pitchFamily="34" charset="0"/>
              </a:rPr>
              <a:t>Retail Shops – Best &amp; Less, IGA, </a:t>
            </a:r>
            <a:r>
              <a:rPr lang="en-AU" sz="1600" dirty="0" err="1">
                <a:latin typeface="Arial" panose="020B0604020202020204" pitchFamily="34" charset="0"/>
                <a:cs typeface="Arial" panose="020B0604020202020204" pitchFamily="34" charset="0"/>
              </a:rPr>
              <a:t>Foodworks</a:t>
            </a:r>
            <a:endParaRPr lang="en-AU" sz="1600" dirty="0">
              <a:latin typeface="Arial" panose="020B0604020202020204" pitchFamily="34" charset="0"/>
              <a:cs typeface="Arial" panose="020B0604020202020204" pitchFamily="34" charset="0"/>
            </a:endParaRPr>
          </a:p>
          <a:p>
            <a:pPr marL="285736" indent="-285736">
              <a:buFont typeface="Arial" panose="020B0604020202020204" pitchFamily="34" charset="0"/>
              <a:buChar char="•"/>
            </a:pPr>
            <a:r>
              <a:rPr lang="en-AU" sz="1600" dirty="0">
                <a:latin typeface="Arial" panose="020B0604020202020204" pitchFamily="34" charset="0"/>
                <a:cs typeface="Arial" panose="020B0604020202020204" pitchFamily="34" charset="0"/>
              </a:rPr>
              <a:t>Hospitality, Motels, Ramada</a:t>
            </a:r>
          </a:p>
          <a:p>
            <a:pPr marL="285736" indent="-285736">
              <a:buFont typeface="Arial" panose="020B0604020202020204" pitchFamily="34" charset="0"/>
              <a:buChar char="•"/>
            </a:pPr>
            <a:r>
              <a:rPr lang="en-AU" sz="1600" dirty="0">
                <a:latin typeface="Arial" panose="020B0604020202020204" pitchFamily="34" charset="0"/>
                <a:cs typeface="Arial" panose="020B0604020202020204" pitchFamily="34" charset="0"/>
              </a:rPr>
              <a:t>Professional Offices, lawyers, </a:t>
            </a:r>
          </a:p>
          <a:p>
            <a:pPr marL="285736" indent="-285736">
              <a:buFont typeface="Arial" panose="020B0604020202020204" pitchFamily="34" charset="0"/>
              <a:buChar char="•"/>
            </a:pPr>
            <a:r>
              <a:rPr lang="en-AU" sz="1600" dirty="0">
                <a:latin typeface="Arial" panose="020B0604020202020204" pitchFamily="34" charset="0"/>
                <a:cs typeface="Arial" panose="020B0604020202020204" pitchFamily="34" charset="0"/>
              </a:rPr>
              <a:t>Various Trades</a:t>
            </a:r>
          </a:p>
          <a:p>
            <a:pPr marL="285736" indent="-285736">
              <a:buFont typeface="Arial" panose="020B0604020202020204" pitchFamily="34" charset="0"/>
              <a:buChar char="•"/>
            </a:pPr>
            <a:endParaRPr lang="en-AU" sz="1600" dirty="0">
              <a:latin typeface="Arial" panose="020B0604020202020204" pitchFamily="34" charset="0"/>
              <a:cs typeface="Arial" panose="020B0604020202020204" pitchFamily="34" charset="0"/>
            </a:endParaRPr>
          </a:p>
          <a:p>
            <a:pPr algn="ctr"/>
            <a:r>
              <a:rPr lang="en-AU" sz="1800" b="1" dirty="0">
                <a:solidFill>
                  <a:srgbClr val="0000FF"/>
                </a:solidFill>
                <a:latin typeface="Arial" panose="020B0604020202020204" pitchFamily="34" charset="0"/>
                <a:cs typeface="Arial" panose="020B0604020202020204" pitchFamily="34" charset="0"/>
              </a:rPr>
              <a:t>Creating</a:t>
            </a:r>
            <a:r>
              <a:rPr lang="en-AU" sz="1800" b="1" dirty="0">
                <a:latin typeface="Arial" panose="020B0604020202020204" pitchFamily="34" charset="0"/>
                <a:cs typeface="Arial" panose="020B0604020202020204" pitchFamily="34" charset="0"/>
              </a:rPr>
              <a:t> </a:t>
            </a:r>
            <a:r>
              <a:rPr lang="en-AU" sz="1800" b="1" dirty="0">
                <a:solidFill>
                  <a:srgbClr val="FF0000"/>
                </a:solidFill>
                <a:latin typeface="Arial" panose="020B0604020202020204" pitchFamily="34" charset="0"/>
                <a:cs typeface="Arial" panose="020B0604020202020204" pitchFamily="34" charset="0"/>
              </a:rPr>
              <a:t>Impact</a:t>
            </a:r>
            <a:r>
              <a:rPr lang="en-AU" sz="1800" b="1" dirty="0">
                <a:latin typeface="Arial" panose="020B0604020202020204" pitchFamily="34" charset="0"/>
                <a:cs typeface="Arial" panose="020B0604020202020204" pitchFamily="34" charset="0"/>
              </a:rPr>
              <a:t> </a:t>
            </a:r>
          </a:p>
          <a:p>
            <a:pPr algn="ctr"/>
            <a:r>
              <a:rPr lang="en-AU" sz="1800" b="1" dirty="0">
                <a:solidFill>
                  <a:srgbClr val="0000FF"/>
                </a:solidFill>
                <a:latin typeface="Arial" panose="020B0604020202020204" pitchFamily="34" charset="0"/>
                <a:cs typeface="Arial" panose="020B0604020202020204" pitchFamily="34" charset="0"/>
              </a:rPr>
              <a:t>Increasing our </a:t>
            </a:r>
            <a:r>
              <a:rPr lang="en-AU" sz="1800" b="1" dirty="0">
                <a:solidFill>
                  <a:srgbClr val="FF0000"/>
                </a:solidFill>
                <a:latin typeface="Arial" panose="020B0604020202020204" pitchFamily="34" charset="0"/>
                <a:cs typeface="Arial" panose="020B0604020202020204" pitchFamily="34" charset="0"/>
              </a:rPr>
              <a:t>Relevance</a:t>
            </a:r>
            <a:r>
              <a:rPr lang="en-AU" sz="1800" b="1" dirty="0">
                <a:latin typeface="Arial" panose="020B0604020202020204" pitchFamily="34" charset="0"/>
                <a:cs typeface="Arial" panose="020B0604020202020204" pitchFamily="34" charset="0"/>
              </a:rPr>
              <a:t> </a:t>
            </a:r>
          </a:p>
          <a:p>
            <a:pPr algn="ctr"/>
            <a:r>
              <a:rPr lang="en-AU" sz="1800" b="1" dirty="0">
                <a:solidFill>
                  <a:srgbClr val="0000FF"/>
                </a:solidFill>
                <a:latin typeface="Arial" panose="020B0604020202020204" pitchFamily="34" charset="0"/>
                <a:cs typeface="Arial" panose="020B0604020202020204" pitchFamily="34" charset="0"/>
              </a:rPr>
              <a:t>Confirming our </a:t>
            </a:r>
            <a:r>
              <a:rPr lang="en-AU" sz="1800" b="1" dirty="0">
                <a:solidFill>
                  <a:srgbClr val="FF0000"/>
                </a:solidFill>
                <a:latin typeface="Arial" panose="020B0604020202020204" pitchFamily="34" charset="0"/>
                <a:cs typeface="Arial" panose="020B0604020202020204" pitchFamily="34" charset="0"/>
              </a:rPr>
              <a:t>Identity</a:t>
            </a:r>
            <a:endParaRPr lang="en-AU" sz="1800" dirty="0"/>
          </a:p>
        </p:txBody>
      </p:sp>
      <p:pic>
        <p:nvPicPr>
          <p:cNvPr id="1026" name="Picture 2" descr="D:\Ballina-on-Richmond\BOR Rotary Photos 2022-23\98 Purple Friday Launch 24.2.23\IMG_555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40352" y="4237"/>
            <a:ext cx="3854449" cy="5139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673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pic>
        <p:nvPicPr>
          <p:cNvPr id="4" name="Picture 5" descr="D:\Ballina-on-Richmond\BOR Rotary Photos 2022-23\Purple Friday Photos\IMG_8203.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rot="959981">
            <a:off x="3248306" y="365814"/>
            <a:ext cx="1952217" cy="1631950"/>
          </a:xfrm>
          <a:prstGeom prst="rect">
            <a:avLst/>
          </a:prstGeom>
          <a:ln w="19050">
            <a:solidFill>
              <a:schemeClr val="bg1"/>
            </a:solid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0" name="Picture 2" descr="D:\Ballina-on-Richmond\BOR Rotary Photos 2022-23\Purple Friday Photos\DSC07309.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59872" y="120650"/>
            <a:ext cx="2198644" cy="2838450"/>
          </a:xfrm>
          <a:prstGeom prst="rect">
            <a:avLst/>
          </a:prstGeom>
          <a:ln w="19050">
            <a:solidFill>
              <a:schemeClr val="bg1"/>
            </a:solid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2" name="Picture 4" descr="D:\Ballina-on-Richmond\BOR Rotary Photos 2022-23\Purple Friday Photos\IMG_8191.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148261" y="120650"/>
            <a:ext cx="1585914" cy="2114550"/>
          </a:xfrm>
          <a:prstGeom prst="rect">
            <a:avLst/>
          </a:prstGeom>
          <a:ln w="19050">
            <a:solidFill>
              <a:schemeClr val="bg1"/>
            </a:solid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3" name="Picture 5" descr="D:\Ballina-on-Richmond\BOR Rotary Photos 2022-23\98 Purple Friday Launch 24.2.23\IMG_3920.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1242061">
            <a:off x="2679090" y="2253416"/>
            <a:ext cx="3740332" cy="2805249"/>
          </a:xfrm>
          <a:prstGeom prst="rect">
            <a:avLst/>
          </a:prstGeom>
          <a:ln w="19050">
            <a:solidFill>
              <a:schemeClr val="bg1"/>
            </a:solid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6" name="Picture 8" descr="D:\Ballina-on-Richmond\BOR Rotary Photos 2022-23\98 Purple Friday Launch 24.2.23\IMG_6710.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39647" y="2324101"/>
            <a:ext cx="2215132" cy="2663881"/>
          </a:xfrm>
          <a:prstGeom prst="rect">
            <a:avLst/>
          </a:prstGeom>
          <a:ln w="19050">
            <a:solidFill>
              <a:schemeClr val="bg1"/>
            </a:solid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 name="Picture 3" descr="D:\Ballina-on-Richmond\BOR Rotary Photos 2022-23\98 Purple Friday Launch 24.2.23\IMG_6744.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92076" y="120651"/>
            <a:ext cx="3329128" cy="2070100"/>
          </a:xfrm>
          <a:prstGeom prst="rect">
            <a:avLst/>
          </a:prstGeom>
          <a:ln w="19050">
            <a:solidFill>
              <a:schemeClr val="bg1"/>
            </a:solid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 name="Picture 4" descr="D:\Ballina-on-Richmond\BOR Rotary Photos 2022-23\98 Purple Friday Launch 24.2.23\IMG_6711.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rot="547831">
            <a:off x="6374482" y="2921055"/>
            <a:ext cx="2692400" cy="2019300"/>
          </a:xfrm>
          <a:prstGeom prst="rect">
            <a:avLst/>
          </a:prstGeom>
          <a:ln w="19050">
            <a:solidFill>
              <a:schemeClr val="bg1"/>
            </a:solid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7302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07576D-D94A-E3EE-7961-609E61D60412}"/>
              </a:ext>
            </a:extLst>
          </p:cNvPr>
          <p:cNvPicPr>
            <a:picLocks noChangeAspect="1"/>
          </p:cNvPicPr>
          <p:nvPr/>
        </p:nvPicPr>
        <p:blipFill>
          <a:blip r:embed="rId2"/>
          <a:stretch>
            <a:fillRect/>
          </a:stretch>
        </p:blipFill>
        <p:spPr>
          <a:xfrm>
            <a:off x="1853002" y="548151"/>
            <a:ext cx="5666596" cy="4603074"/>
          </a:xfrm>
          <a:prstGeom prst="rect">
            <a:avLst/>
          </a:prstGeom>
          <a:ln>
            <a:solidFill>
              <a:schemeClr val="accent1">
                <a:lumMod val="60000"/>
                <a:lumOff val="40000"/>
              </a:schemeClr>
            </a:solidFill>
          </a:ln>
        </p:spPr>
      </p:pic>
      <p:sp>
        <p:nvSpPr>
          <p:cNvPr id="6" name="TextBox 5">
            <a:extLst>
              <a:ext uri="{FF2B5EF4-FFF2-40B4-BE49-F238E27FC236}">
                <a16:creationId xmlns:a16="http://schemas.microsoft.com/office/drawing/2014/main" id="{14846F5C-5D9E-B23F-79A9-7FFCE37BD46F}"/>
              </a:ext>
            </a:extLst>
          </p:cNvPr>
          <p:cNvSpPr txBox="1"/>
          <p:nvPr/>
        </p:nvSpPr>
        <p:spPr>
          <a:xfrm>
            <a:off x="1747156" y="0"/>
            <a:ext cx="6204857" cy="369332"/>
          </a:xfrm>
          <a:prstGeom prst="rect">
            <a:avLst/>
          </a:prstGeom>
          <a:noFill/>
        </p:spPr>
        <p:txBody>
          <a:bodyPr wrap="square">
            <a:spAutoFit/>
          </a:bodyPr>
          <a:lstStyle/>
          <a:p>
            <a:r>
              <a:rPr lang="en-US" sz="1800" dirty="0">
                <a:highlight>
                  <a:srgbClr val="FFFF00"/>
                </a:highlight>
              </a:rPr>
              <a:t>Reported Domestic and Family Violence Episodes Ballina NSW</a:t>
            </a:r>
            <a:endParaRPr lang="en-AU" sz="1800" dirty="0">
              <a:highlight>
                <a:srgbClr val="FFFF00"/>
              </a:highlight>
            </a:endParaRPr>
          </a:p>
        </p:txBody>
      </p:sp>
    </p:spTree>
    <p:extLst>
      <p:ext uri="{BB962C8B-B14F-4D97-AF65-F5344CB8AC3E}">
        <p14:creationId xmlns:p14="http://schemas.microsoft.com/office/powerpoint/2010/main" val="2431507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EC5BA4-8299-68C4-53F1-A3A74CE7CBF3}"/>
              </a:ext>
            </a:extLst>
          </p:cNvPr>
          <p:cNvPicPr>
            <a:picLocks noChangeAspect="1"/>
          </p:cNvPicPr>
          <p:nvPr/>
        </p:nvPicPr>
        <p:blipFill>
          <a:blip r:embed="rId3"/>
          <a:stretch>
            <a:fillRect/>
          </a:stretch>
        </p:blipFill>
        <p:spPr>
          <a:xfrm>
            <a:off x="0" y="-228"/>
            <a:ext cx="9144000" cy="5143727"/>
          </a:xfrm>
          <a:prstGeom prst="rect">
            <a:avLst/>
          </a:prstGeom>
        </p:spPr>
      </p:pic>
    </p:spTree>
    <p:extLst>
      <p:ext uri="{BB962C8B-B14F-4D97-AF65-F5344CB8AC3E}">
        <p14:creationId xmlns:p14="http://schemas.microsoft.com/office/powerpoint/2010/main" val="2560005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8A8498-6CB8-EE45-4602-195D851AD96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52172" y="0"/>
            <a:ext cx="3639655" cy="5143500"/>
          </a:xfrm>
          <a:prstGeom prst="rect">
            <a:avLst/>
          </a:prstGeom>
        </p:spPr>
      </p:pic>
    </p:spTree>
    <p:extLst>
      <p:ext uri="{BB962C8B-B14F-4D97-AF65-F5344CB8AC3E}">
        <p14:creationId xmlns:p14="http://schemas.microsoft.com/office/powerpoint/2010/main" val="55617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1F05DE8-1371-4D99-9BF1-5BE09E3D6C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45609" y="4353676"/>
            <a:ext cx="2096267" cy="621794"/>
          </a:xfrm>
          <a:prstGeom prst="rect">
            <a:avLst/>
          </a:prstGeom>
        </p:spPr>
      </p:pic>
      <p:sp>
        <p:nvSpPr>
          <p:cNvPr id="2" name="TextBox 1">
            <a:extLst>
              <a:ext uri="{FF2B5EF4-FFF2-40B4-BE49-F238E27FC236}">
                <a16:creationId xmlns:a16="http://schemas.microsoft.com/office/drawing/2014/main" id="{1404EF89-2350-47D7-A79D-829535817DA9}"/>
              </a:ext>
            </a:extLst>
          </p:cNvPr>
          <p:cNvSpPr txBox="1"/>
          <p:nvPr/>
        </p:nvSpPr>
        <p:spPr>
          <a:xfrm>
            <a:off x="5346475" y="767200"/>
            <a:ext cx="3443558" cy="3416320"/>
          </a:xfrm>
          <a:prstGeom prst="rect">
            <a:avLst/>
          </a:prstGeom>
          <a:noFill/>
        </p:spPr>
        <p:txBody>
          <a:bodyPr wrap="square" rtlCol="0">
            <a:spAutoFit/>
          </a:bodyPr>
          <a:lstStyle/>
          <a:p>
            <a:r>
              <a:rPr lang="en-AU" altLang="zh-TW" sz="3600" dirty="0"/>
              <a:t>Making a difference and contributing to causes and needs both locally and globally.</a:t>
            </a:r>
            <a:endParaRPr lang="zh-TW" altLang="en-US" sz="3600" dirty="0"/>
          </a:p>
        </p:txBody>
      </p:sp>
      <p:grpSp>
        <p:nvGrpSpPr>
          <p:cNvPr id="12" name="Group 11"/>
          <p:cNvGrpSpPr/>
          <p:nvPr/>
        </p:nvGrpSpPr>
        <p:grpSpPr>
          <a:xfrm>
            <a:off x="340761" y="358199"/>
            <a:ext cx="4615516" cy="4427104"/>
            <a:chOff x="3018990" y="477598"/>
            <a:chExt cx="6154021" cy="5902805"/>
          </a:xfrm>
        </p:grpSpPr>
        <p:grpSp>
          <p:nvGrpSpPr>
            <p:cNvPr id="3" name="Group 2"/>
            <p:cNvGrpSpPr/>
            <p:nvPr/>
          </p:nvGrpSpPr>
          <p:grpSpPr>
            <a:xfrm>
              <a:off x="3018990" y="477598"/>
              <a:ext cx="6154021" cy="5902805"/>
              <a:chOff x="3018990" y="477598"/>
              <a:chExt cx="6154021" cy="5902805"/>
            </a:xfrm>
          </p:grpSpPr>
          <p:sp>
            <p:nvSpPr>
              <p:cNvPr id="45" name="Oval 44"/>
              <p:cNvSpPr/>
              <p:nvPr/>
            </p:nvSpPr>
            <p:spPr>
              <a:xfrm>
                <a:off x="3018990" y="477598"/>
                <a:ext cx="6154021" cy="5902805"/>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050" dirty="0"/>
              </a:p>
            </p:txBody>
          </p:sp>
          <p:sp>
            <p:nvSpPr>
              <p:cNvPr id="46" name="Oval 45"/>
              <p:cNvSpPr/>
              <p:nvPr/>
            </p:nvSpPr>
            <p:spPr>
              <a:xfrm>
                <a:off x="3759782" y="1074838"/>
                <a:ext cx="4672437" cy="4708324"/>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1050" dirty="0"/>
              </a:p>
            </p:txBody>
          </p:sp>
          <p:sp>
            <p:nvSpPr>
              <p:cNvPr id="59" name="TextBox 58"/>
              <p:cNvSpPr txBox="1"/>
              <p:nvPr/>
            </p:nvSpPr>
            <p:spPr>
              <a:xfrm rot="1374515">
                <a:off x="3785781" y="5483748"/>
                <a:ext cx="2417769" cy="615553"/>
              </a:xfrm>
              <a:prstGeom prst="rect">
                <a:avLst/>
              </a:prstGeom>
              <a:noFill/>
            </p:spPr>
            <p:txBody>
              <a:bodyPr wrap="square" rtlCol="0">
                <a:spAutoFit/>
              </a:bodyPr>
              <a:lstStyle/>
              <a:p>
                <a:pPr algn="ctr"/>
                <a:r>
                  <a:rPr lang="en-US" sz="2400" dirty="0"/>
                  <a:t> Leadership</a:t>
                </a:r>
              </a:p>
            </p:txBody>
          </p:sp>
          <p:sp>
            <p:nvSpPr>
              <p:cNvPr id="60" name="TextBox 59"/>
              <p:cNvSpPr txBox="1"/>
              <p:nvPr/>
            </p:nvSpPr>
            <p:spPr>
              <a:xfrm rot="3141360">
                <a:off x="7099263" y="1586491"/>
                <a:ext cx="2240695" cy="615553"/>
              </a:xfrm>
              <a:prstGeom prst="rect">
                <a:avLst/>
              </a:prstGeom>
              <a:noFill/>
            </p:spPr>
            <p:txBody>
              <a:bodyPr wrap="square" rtlCol="0">
                <a:spAutoFit/>
              </a:bodyPr>
              <a:lstStyle/>
              <a:p>
                <a:pPr algn="ctr"/>
                <a:r>
                  <a:rPr lang="en-US" sz="2400" dirty="0"/>
                  <a:t>Fellowship</a:t>
                </a:r>
              </a:p>
            </p:txBody>
          </p:sp>
          <p:sp>
            <p:nvSpPr>
              <p:cNvPr id="61" name="TextBox 60"/>
              <p:cNvSpPr txBox="1"/>
              <p:nvPr/>
            </p:nvSpPr>
            <p:spPr>
              <a:xfrm rot="18289933">
                <a:off x="7125783" y="4610143"/>
                <a:ext cx="2104743" cy="615553"/>
              </a:xfrm>
              <a:prstGeom prst="rect">
                <a:avLst/>
              </a:prstGeom>
              <a:noFill/>
            </p:spPr>
            <p:txBody>
              <a:bodyPr wrap="square" rtlCol="0">
                <a:spAutoFit/>
              </a:bodyPr>
              <a:lstStyle/>
              <a:p>
                <a:r>
                  <a:rPr lang="en-AU" sz="2400" dirty="0"/>
                  <a:t>Diversity</a:t>
                </a:r>
                <a:endParaRPr lang="en-US" sz="2400" dirty="0"/>
              </a:p>
            </p:txBody>
          </p:sp>
          <p:sp>
            <p:nvSpPr>
              <p:cNvPr id="62" name="TextBox 61"/>
              <p:cNvSpPr txBox="1"/>
              <p:nvPr/>
            </p:nvSpPr>
            <p:spPr>
              <a:xfrm rot="19869761">
                <a:off x="3332339" y="919014"/>
                <a:ext cx="2773547" cy="615553"/>
              </a:xfrm>
              <a:prstGeom prst="rect">
                <a:avLst/>
              </a:prstGeom>
              <a:noFill/>
            </p:spPr>
            <p:txBody>
              <a:bodyPr wrap="square" rtlCol="0">
                <a:spAutoFit/>
              </a:bodyPr>
              <a:lstStyle/>
              <a:p>
                <a:pPr algn="ctr"/>
                <a:r>
                  <a:rPr lang="en-AU" sz="2400" dirty="0"/>
                  <a:t>Integrity</a:t>
                </a:r>
                <a:endParaRPr lang="en-US" sz="2400" dirty="0"/>
              </a:p>
            </p:txBody>
          </p:sp>
          <p:sp>
            <p:nvSpPr>
              <p:cNvPr id="73" name="TextBox 72"/>
              <p:cNvSpPr txBox="1"/>
              <p:nvPr/>
            </p:nvSpPr>
            <p:spPr>
              <a:xfrm rot="19955722">
                <a:off x="4105971" y="1497697"/>
                <a:ext cx="2021655" cy="492443"/>
              </a:xfrm>
              <a:prstGeom prst="rect">
                <a:avLst/>
              </a:prstGeom>
              <a:noFill/>
            </p:spPr>
            <p:txBody>
              <a:bodyPr wrap="square" rtlCol="0">
                <a:spAutoFit/>
              </a:bodyPr>
              <a:lstStyle/>
              <a:p>
                <a:pPr algn="ctr"/>
                <a:r>
                  <a:rPr lang="en-AU" sz="1800" dirty="0">
                    <a:solidFill>
                      <a:srgbClr val="FFFFFF"/>
                    </a:solidFill>
                  </a:rPr>
                  <a:t>G</a:t>
                </a:r>
                <a:r>
                  <a:rPr lang="en-US" sz="1800" dirty="0">
                    <a:solidFill>
                      <a:srgbClr val="FFFFFF"/>
                    </a:solidFill>
                  </a:rPr>
                  <a:t>olf Day</a:t>
                </a:r>
              </a:p>
            </p:txBody>
          </p:sp>
          <p:sp>
            <p:nvSpPr>
              <p:cNvPr id="74" name="TextBox 73"/>
              <p:cNvSpPr txBox="1"/>
              <p:nvPr/>
            </p:nvSpPr>
            <p:spPr>
              <a:xfrm rot="3202854">
                <a:off x="6362779" y="2063559"/>
                <a:ext cx="2551447" cy="492443"/>
              </a:xfrm>
              <a:prstGeom prst="rect">
                <a:avLst/>
              </a:prstGeom>
              <a:noFill/>
            </p:spPr>
            <p:txBody>
              <a:bodyPr wrap="square" rtlCol="0">
                <a:spAutoFit/>
              </a:bodyPr>
              <a:lstStyle/>
              <a:p>
                <a:pPr algn="ctr"/>
                <a:r>
                  <a:rPr lang="en-AU" sz="1800" dirty="0">
                    <a:solidFill>
                      <a:srgbClr val="FFFFFF"/>
                    </a:solidFill>
                  </a:rPr>
                  <a:t>Gala Dinner</a:t>
                </a:r>
                <a:endParaRPr lang="en-US" sz="1800" dirty="0">
                  <a:solidFill>
                    <a:srgbClr val="FFFFFF"/>
                  </a:solidFill>
                </a:endParaRPr>
              </a:p>
            </p:txBody>
          </p:sp>
          <p:sp>
            <p:nvSpPr>
              <p:cNvPr id="75" name="TextBox 74"/>
              <p:cNvSpPr txBox="1"/>
              <p:nvPr/>
            </p:nvSpPr>
            <p:spPr>
              <a:xfrm rot="1509366">
                <a:off x="3615945" y="4914479"/>
                <a:ext cx="3359542" cy="492443"/>
              </a:xfrm>
              <a:prstGeom prst="rect">
                <a:avLst/>
              </a:prstGeom>
              <a:noFill/>
            </p:spPr>
            <p:txBody>
              <a:bodyPr wrap="square" rtlCol="0">
                <a:spAutoFit/>
              </a:bodyPr>
              <a:lstStyle/>
              <a:p>
                <a:pPr algn="ctr"/>
                <a:r>
                  <a:rPr lang="en-AU" sz="1800" dirty="0">
                    <a:solidFill>
                      <a:srgbClr val="FFFFFF"/>
                    </a:solidFill>
                  </a:rPr>
                  <a:t>Richmond Room/Sign</a:t>
                </a:r>
                <a:endParaRPr lang="en-US" sz="1800" dirty="0">
                  <a:solidFill>
                    <a:srgbClr val="FFFFFF"/>
                  </a:solidFill>
                </a:endParaRPr>
              </a:p>
            </p:txBody>
          </p:sp>
          <p:sp>
            <p:nvSpPr>
              <p:cNvPr id="76" name="TextBox 75"/>
              <p:cNvSpPr txBox="1"/>
              <p:nvPr/>
            </p:nvSpPr>
            <p:spPr>
              <a:xfrm rot="15971603">
                <a:off x="2482990" y="3275937"/>
                <a:ext cx="1808801" cy="615553"/>
              </a:xfrm>
              <a:prstGeom prst="rect">
                <a:avLst/>
              </a:prstGeom>
              <a:noFill/>
            </p:spPr>
            <p:txBody>
              <a:bodyPr wrap="square" rtlCol="0">
                <a:spAutoFit/>
              </a:bodyPr>
              <a:lstStyle/>
              <a:p>
                <a:pPr algn="ctr"/>
                <a:r>
                  <a:rPr lang="en-US" sz="2400" dirty="0"/>
                  <a:t>Service</a:t>
                </a:r>
              </a:p>
            </p:txBody>
          </p:sp>
          <p:sp>
            <p:nvSpPr>
              <p:cNvPr id="77" name="TextBox 76"/>
              <p:cNvSpPr txBox="1"/>
              <p:nvPr/>
            </p:nvSpPr>
            <p:spPr>
              <a:xfrm rot="16200000">
                <a:off x="3326817" y="3005326"/>
                <a:ext cx="1448819" cy="861775"/>
              </a:xfrm>
              <a:prstGeom prst="rect">
                <a:avLst/>
              </a:prstGeom>
              <a:noFill/>
            </p:spPr>
            <p:txBody>
              <a:bodyPr wrap="square" rtlCol="0">
                <a:spAutoFit/>
              </a:bodyPr>
              <a:lstStyle/>
              <a:p>
                <a:pPr algn="ctr"/>
                <a:r>
                  <a:rPr lang="en-AU" sz="1800" dirty="0">
                    <a:solidFill>
                      <a:srgbClr val="FFFFFF"/>
                    </a:solidFill>
                  </a:rPr>
                  <a:t>B</a:t>
                </a:r>
                <a:r>
                  <a:rPr lang="en-US" sz="1800" dirty="0">
                    <a:solidFill>
                      <a:srgbClr val="FFFFFF"/>
                    </a:solidFill>
                  </a:rPr>
                  <a:t>owls Day</a:t>
                </a:r>
              </a:p>
            </p:txBody>
          </p:sp>
          <p:sp>
            <p:nvSpPr>
              <p:cNvPr id="78" name="TextBox 77"/>
              <p:cNvSpPr txBox="1"/>
              <p:nvPr/>
            </p:nvSpPr>
            <p:spPr>
              <a:xfrm rot="18583322">
                <a:off x="6440366" y="4495414"/>
                <a:ext cx="2270955" cy="492443"/>
              </a:xfrm>
              <a:prstGeom prst="rect">
                <a:avLst/>
              </a:prstGeom>
              <a:noFill/>
            </p:spPr>
            <p:txBody>
              <a:bodyPr wrap="square" rtlCol="0">
                <a:spAutoFit/>
              </a:bodyPr>
              <a:lstStyle/>
              <a:p>
                <a:pPr algn="ctr"/>
                <a:r>
                  <a:rPr lang="en-AU" sz="1800" dirty="0">
                    <a:solidFill>
                      <a:srgbClr val="FFFFFF"/>
                    </a:solidFill>
                  </a:rPr>
                  <a:t>Duck Race</a:t>
                </a:r>
                <a:endParaRPr lang="en-US" sz="1800" dirty="0">
                  <a:solidFill>
                    <a:srgbClr val="FFFFFF"/>
                  </a:solidFill>
                </a:endParaRPr>
              </a:p>
            </p:txBody>
          </p:sp>
        </p:grpSp>
        <p:grpSp>
          <p:nvGrpSpPr>
            <p:cNvPr id="11" name="Group 10"/>
            <p:cNvGrpSpPr/>
            <p:nvPr/>
          </p:nvGrpSpPr>
          <p:grpSpPr>
            <a:xfrm>
              <a:off x="4240483" y="1612336"/>
              <a:ext cx="3685739" cy="3507871"/>
              <a:chOff x="4240483" y="1612336"/>
              <a:chExt cx="3685739" cy="3507871"/>
            </a:xfrm>
          </p:grpSpPr>
          <p:grpSp>
            <p:nvGrpSpPr>
              <p:cNvPr id="9" name="Group 8"/>
              <p:cNvGrpSpPr/>
              <p:nvPr/>
            </p:nvGrpSpPr>
            <p:grpSpPr>
              <a:xfrm>
                <a:off x="4240483" y="1612336"/>
                <a:ext cx="3665333" cy="3507871"/>
                <a:chOff x="4240483" y="1612336"/>
                <a:chExt cx="3665333" cy="3507871"/>
              </a:xfrm>
            </p:grpSpPr>
            <p:sp>
              <p:nvSpPr>
                <p:cNvPr id="48" name="Block Arc 47"/>
                <p:cNvSpPr/>
                <p:nvPr/>
              </p:nvSpPr>
              <p:spPr>
                <a:xfrm>
                  <a:off x="4439749" y="1760976"/>
                  <a:ext cx="3339057" cy="3359231"/>
                </a:xfrm>
                <a:prstGeom prst="blockArc">
                  <a:avLst>
                    <a:gd name="adj1" fmla="val 15154808"/>
                    <a:gd name="adj2" fmla="val 17420116"/>
                    <a:gd name="adj3" fmla="val 24283"/>
                  </a:avLst>
                </a:prstGeom>
                <a:ln>
                  <a:noFill/>
                </a:ln>
              </p:spPr>
              <p:style>
                <a:lnRef idx="0">
                  <a:schemeClr val="accent1"/>
                </a:lnRef>
                <a:fillRef idx="3">
                  <a:schemeClr val="accent1"/>
                </a:fillRef>
                <a:effectRef idx="3">
                  <a:schemeClr val="accent1"/>
                </a:effectRef>
                <a:fontRef idx="minor">
                  <a:schemeClr val="lt1"/>
                </a:fontRef>
              </p:style>
              <p:txBody>
                <a:bodyPr/>
                <a:lstStyle/>
                <a:p>
                  <a:endParaRPr lang="en-AU"/>
                </a:p>
              </p:txBody>
            </p:sp>
            <p:sp>
              <p:nvSpPr>
                <p:cNvPr id="49" name="Block Arc 48"/>
                <p:cNvSpPr/>
                <p:nvPr/>
              </p:nvSpPr>
              <p:spPr>
                <a:xfrm rot="5190157">
                  <a:off x="4429662" y="1745064"/>
                  <a:ext cx="3339057" cy="3359231"/>
                </a:xfrm>
                <a:prstGeom prst="blockArc">
                  <a:avLst>
                    <a:gd name="adj1" fmla="val 14444095"/>
                    <a:gd name="adj2" fmla="val 16470615"/>
                    <a:gd name="adj3" fmla="val 24908"/>
                  </a:avLst>
                </a:prstGeom>
                <a:ln>
                  <a:noFill/>
                </a:ln>
              </p:spPr>
              <p:style>
                <a:lnRef idx="2">
                  <a:schemeClr val="accent2">
                    <a:shade val="50000"/>
                  </a:schemeClr>
                </a:lnRef>
                <a:fillRef idx="1">
                  <a:schemeClr val="accent2"/>
                </a:fillRef>
                <a:effectRef idx="0">
                  <a:schemeClr val="accent2"/>
                </a:effectRef>
                <a:fontRef idx="minor">
                  <a:schemeClr val="lt1"/>
                </a:fontRef>
              </p:style>
              <p:txBody>
                <a:bodyPr/>
                <a:lstStyle/>
                <a:p>
                  <a:endParaRPr lang="en-AU"/>
                </a:p>
              </p:txBody>
            </p:sp>
            <p:sp>
              <p:nvSpPr>
                <p:cNvPr id="50" name="Block Arc 49"/>
                <p:cNvSpPr/>
                <p:nvPr/>
              </p:nvSpPr>
              <p:spPr>
                <a:xfrm rot="9081970">
                  <a:off x="4390716" y="1612336"/>
                  <a:ext cx="3348000" cy="3479901"/>
                </a:xfrm>
                <a:prstGeom prst="blockArc">
                  <a:avLst>
                    <a:gd name="adj1" fmla="val 14512425"/>
                    <a:gd name="adj2" fmla="val 16645037"/>
                    <a:gd name="adj3" fmla="val 23903"/>
                  </a:avLst>
                </a:prstGeom>
                <a:ln>
                  <a:noFill/>
                </a:ln>
                <a:effectLst/>
              </p:spPr>
              <p:style>
                <a:lnRef idx="0">
                  <a:schemeClr val="accent5"/>
                </a:lnRef>
                <a:fillRef idx="3">
                  <a:schemeClr val="accent5"/>
                </a:fillRef>
                <a:effectRef idx="3">
                  <a:schemeClr val="accent5"/>
                </a:effectRef>
                <a:fontRef idx="minor">
                  <a:schemeClr val="lt1"/>
                </a:fontRef>
              </p:style>
              <p:txBody>
                <a:bodyPr/>
                <a:lstStyle/>
                <a:p>
                  <a:endParaRPr lang="en-AU"/>
                </a:p>
              </p:txBody>
            </p:sp>
            <p:sp>
              <p:nvSpPr>
                <p:cNvPr id="51" name="Block Arc 50"/>
                <p:cNvSpPr/>
                <p:nvPr/>
              </p:nvSpPr>
              <p:spPr>
                <a:xfrm rot="19107786">
                  <a:off x="4439749" y="1760976"/>
                  <a:ext cx="3339057" cy="3359231"/>
                </a:xfrm>
                <a:prstGeom prst="blockArc">
                  <a:avLst>
                    <a:gd name="adj1" fmla="val 15374906"/>
                    <a:gd name="adj2" fmla="val 17665038"/>
                    <a:gd name="adj3" fmla="val 24598"/>
                  </a:avLst>
                </a:prstGeom>
                <a:ln>
                  <a:noFill/>
                </a:ln>
                <a:effectLst/>
              </p:spPr>
              <p:style>
                <a:lnRef idx="0">
                  <a:schemeClr val="accent2"/>
                </a:lnRef>
                <a:fillRef idx="3">
                  <a:schemeClr val="accent2"/>
                </a:fillRef>
                <a:effectRef idx="3">
                  <a:schemeClr val="accent2"/>
                </a:effectRef>
                <a:fontRef idx="minor">
                  <a:schemeClr val="lt1"/>
                </a:fontRef>
              </p:style>
              <p:txBody>
                <a:bodyPr/>
                <a:lstStyle/>
                <a:p>
                  <a:endParaRPr lang="en-AU"/>
                </a:p>
              </p:txBody>
            </p:sp>
            <p:sp>
              <p:nvSpPr>
                <p:cNvPr id="52" name="Block Arc 51"/>
                <p:cNvSpPr/>
                <p:nvPr/>
              </p:nvSpPr>
              <p:spPr>
                <a:xfrm rot="17142445">
                  <a:off x="4439749" y="1760976"/>
                  <a:ext cx="3339057" cy="3359231"/>
                </a:xfrm>
                <a:prstGeom prst="blockArc">
                  <a:avLst>
                    <a:gd name="adj1" fmla="val 15078613"/>
                    <a:gd name="adj2" fmla="val 17420116"/>
                    <a:gd name="adj3" fmla="val 24283"/>
                  </a:avLst>
                </a:prstGeom>
                <a:ln>
                  <a:noFill/>
                </a:ln>
              </p:spPr>
              <p:style>
                <a:lnRef idx="0">
                  <a:schemeClr val="accent3"/>
                </a:lnRef>
                <a:fillRef idx="3">
                  <a:schemeClr val="accent3"/>
                </a:fillRef>
                <a:effectRef idx="3">
                  <a:schemeClr val="accent3"/>
                </a:effectRef>
                <a:fontRef idx="minor">
                  <a:schemeClr val="lt1"/>
                </a:fontRef>
              </p:style>
              <p:txBody>
                <a:bodyPr/>
                <a:lstStyle/>
                <a:p>
                  <a:endParaRPr lang="en-AU"/>
                </a:p>
              </p:txBody>
            </p:sp>
            <p:sp>
              <p:nvSpPr>
                <p:cNvPr id="53" name="Block Arc 52"/>
                <p:cNvSpPr/>
                <p:nvPr/>
              </p:nvSpPr>
              <p:spPr>
                <a:xfrm rot="14773675">
                  <a:off x="4434672" y="1734162"/>
                  <a:ext cx="3339057" cy="3359231"/>
                </a:xfrm>
                <a:prstGeom prst="blockArc">
                  <a:avLst>
                    <a:gd name="adj1" fmla="val 15251802"/>
                    <a:gd name="adj2" fmla="val 17420116"/>
                    <a:gd name="adj3" fmla="val 24283"/>
                  </a:avLst>
                </a:prstGeom>
                <a:ln/>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54" name="Block Arc 53"/>
                <p:cNvSpPr/>
                <p:nvPr/>
              </p:nvSpPr>
              <p:spPr>
                <a:xfrm rot="12650453">
                  <a:off x="4439749" y="1760976"/>
                  <a:ext cx="3339057" cy="3359231"/>
                </a:xfrm>
                <a:prstGeom prst="blockArc">
                  <a:avLst>
                    <a:gd name="adj1" fmla="val 15240570"/>
                    <a:gd name="adj2" fmla="val 17540175"/>
                    <a:gd name="adj3" fmla="val 24542"/>
                  </a:avLst>
                </a:prstGeom>
                <a:ln>
                  <a:noFill/>
                </a:ln>
              </p:spPr>
              <p:style>
                <a:lnRef idx="1">
                  <a:schemeClr val="accent6"/>
                </a:lnRef>
                <a:fillRef idx="2">
                  <a:schemeClr val="accent6"/>
                </a:fillRef>
                <a:effectRef idx="1">
                  <a:schemeClr val="accent6"/>
                </a:effectRef>
                <a:fontRef idx="minor">
                  <a:schemeClr val="dk1"/>
                </a:fontRef>
              </p:style>
              <p:txBody>
                <a:bodyPr/>
                <a:lstStyle/>
                <a:p>
                  <a:endParaRPr lang="en-AU"/>
                </a:p>
              </p:txBody>
            </p:sp>
            <p:sp>
              <p:nvSpPr>
                <p:cNvPr id="56" name="Block Arc 55"/>
                <p:cNvSpPr/>
                <p:nvPr/>
              </p:nvSpPr>
              <p:spPr>
                <a:xfrm rot="7215217">
                  <a:off x="4479071" y="1815100"/>
                  <a:ext cx="3339057" cy="3223252"/>
                </a:xfrm>
                <a:prstGeom prst="blockArc">
                  <a:avLst>
                    <a:gd name="adj1" fmla="val 14381006"/>
                    <a:gd name="adj2" fmla="val 16459994"/>
                    <a:gd name="adj3" fmla="val 25335"/>
                  </a:avLst>
                </a:prstGeom>
                <a:ln>
                  <a:noFill/>
                </a:ln>
              </p:spPr>
              <p:style>
                <a:lnRef idx="1">
                  <a:schemeClr val="accent6"/>
                </a:lnRef>
                <a:fillRef idx="3">
                  <a:schemeClr val="accent6"/>
                </a:fillRef>
                <a:effectRef idx="2">
                  <a:schemeClr val="accent6"/>
                </a:effectRef>
                <a:fontRef idx="minor">
                  <a:schemeClr val="lt1"/>
                </a:fontRef>
              </p:style>
              <p:txBody>
                <a:bodyPr/>
                <a:lstStyle/>
                <a:p>
                  <a:endParaRPr lang="en-AU"/>
                </a:p>
              </p:txBody>
            </p:sp>
            <p:sp>
              <p:nvSpPr>
                <p:cNvPr id="57" name="Block Arc 56"/>
                <p:cNvSpPr/>
                <p:nvPr/>
              </p:nvSpPr>
              <p:spPr>
                <a:xfrm rot="2197755">
                  <a:off x="4439749" y="1760976"/>
                  <a:ext cx="3339057" cy="3359231"/>
                </a:xfrm>
                <a:prstGeom prst="blockArc">
                  <a:avLst>
                    <a:gd name="adj1" fmla="val 15154808"/>
                    <a:gd name="adj2" fmla="val 17420116"/>
                    <a:gd name="adj3" fmla="val 24283"/>
                  </a:avLst>
                </a:prstGeom>
                <a:ln>
                  <a:noFill/>
                </a:ln>
              </p:spPr>
              <p:style>
                <a:lnRef idx="2">
                  <a:schemeClr val="accent3">
                    <a:shade val="50000"/>
                  </a:schemeClr>
                </a:lnRef>
                <a:fillRef idx="1">
                  <a:schemeClr val="accent3"/>
                </a:fillRef>
                <a:effectRef idx="0">
                  <a:schemeClr val="accent3"/>
                </a:effectRef>
                <a:fontRef idx="minor">
                  <a:schemeClr val="lt1"/>
                </a:fontRef>
              </p:style>
              <p:txBody>
                <a:bodyPr/>
                <a:lstStyle/>
                <a:p>
                  <a:endParaRPr lang="en-AU"/>
                </a:p>
              </p:txBody>
            </p:sp>
            <p:sp>
              <p:nvSpPr>
                <p:cNvPr id="43" name="Block Arc 42"/>
                <p:cNvSpPr/>
                <p:nvPr/>
              </p:nvSpPr>
              <p:spPr>
                <a:xfrm rot="10440000">
                  <a:off x="4240483" y="1752367"/>
                  <a:ext cx="3665333" cy="3334451"/>
                </a:xfrm>
                <a:prstGeom prst="blockArc">
                  <a:avLst>
                    <a:gd name="adj1" fmla="val 15198188"/>
                    <a:gd name="adj2" fmla="val 17420116"/>
                    <a:gd name="adj3" fmla="val 24283"/>
                  </a:avLst>
                </a:prstGeom>
                <a:ln>
                  <a:noFill/>
                </a:ln>
              </p:spPr>
              <p:style>
                <a:lnRef idx="1">
                  <a:schemeClr val="accent2"/>
                </a:lnRef>
                <a:fillRef idx="3">
                  <a:schemeClr val="accent2"/>
                </a:fillRef>
                <a:effectRef idx="2">
                  <a:schemeClr val="accent2"/>
                </a:effectRef>
                <a:fontRef idx="minor">
                  <a:schemeClr val="lt1"/>
                </a:fontRef>
              </p:style>
              <p:txBody>
                <a:bodyPr/>
                <a:lstStyle/>
                <a:p>
                  <a:endParaRPr lang="en-AU"/>
                </a:p>
              </p:txBody>
            </p:sp>
          </p:grpSp>
          <p:sp>
            <p:nvSpPr>
              <p:cNvPr id="47" name="Oval 46"/>
              <p:cNvSpPr/>
              <p:nvPr/>
            </p:nvSpPr>
            <p:spPr>
              <a:xfrm>
                <a:off x="5228577" y="2539334"/>
                <a:ext cx="1730984" cy="1761547"/>
              </a:xfrm>
              <a:prstGeom prst="ellipse">
                <a:avLst/>
              </a:prstGeom>
              <a:ln>
                <a:noFill/>
              </a:ln>
            </p:spPr>
            <p:style>
              <a:lnRef idx="1">
                <a:schemeClr val="accent4"/>
              </a:lnRef>
              <a:fillRef idx="3">
                <a:schemeClr val="accent4"/>
              </a:fillRef>
              <a:effectRef idx="2">
                <a:schemeClr val="accent4"/>
              </a:effectRef>
              <a:fontRef idx="minor">
                <a:schemeClr val="lt1"/>
              </a:fontRef>
            </p:style>
            <p:txBody>
              <a:bodyPr/>
              <a:lstStyle/>
              <a:p>
                <a:endParaRPr lang="en-AU"/>
              </a:p>
            </p:txBody>
          </p:sp>
          <p:sp>
            <p:nvSpPr>
              <p:cNvPr id="58" name="TextBox 57"/>
              <p:cNvSpPr txBox="1"/>
              <p:nvPr/>
            </p:nvSpPr>
            <p:spPr>
              <a:xfrm>
                <a:off x="5514892" y="2601041"/>
                <a:ext cx="1255560" cy="1200328"/>
              </a:xfrm>
              <a:prstGeom prst="rect">
                <a:avLst/>
              </a:prstGeom>
              <a:noFill/>
              <a:ln>
                <a:noFill/>
              </a:ln>
            </p:spPr>
            <p:txBody>
              <a:bodyPr wrap="square" rtlCol="0">
                <a:spAutoFit/>
              </a:bodyPr>
              <a:lstStyle/>
              <a:p>
                <a:pPr algn="ctr"/>
                <a:r>
                  <a:rPr lang="en-AU" sz="1050" b="1" dirty="0">
                    <a:solidFill>
                      <a:srgbClr val="FF0000"/>
                    </a:solidFill>
                  </a:rPr>
                  <a:t>D</a:t>
                </a:r>
                <a:r>
                  <a:rPr lang="en-US" sz="1050" b="1" dirty="0">
                    <a:solidFill>
                      <a:srgbClr val="FF0000"/>
                    </a:solidFill>
                  </a:rPr>
                  <a:t>omestic Violence Advocacy and Education</a:t>
                </a:r>
              </a:p>
            </p:txBody>
          </p:sp>
          <p:sp>
            <p:nvSpPr>
              <p:cNvPr id="63" name="TextBox 62"/>
              <p:cNvSpPr txBox="1"/>
              <p:nvPr/>
            </p:nvSpPr>
            <p:spPr>
              <a:xfrm>
                <a:off x="5685192" y="1665003"/>
                <a:ext cx="973040" cy="861775"/>
              </a:xfrm>
              <a:prstGeom prst="rect">
                <a:avLst/>
              </a:prstGeom>
              <a:noFill/>
              <a:ln>
                <a:noFill/>
              </a:ln>
            </p:spPr>
            <p:txBody>
              <a:bodyPr wrap="square" rtlCol="0">
                <a:spAutoFit/>
              </a:bodyPr>
              <a:lstStyle/>
              <a:p>
                <a:r>
                  <a:rPr lang="en-AU" sz="900" dirty="0"/>
                  <a:t>DIK</a:t>
                </a:r>
              </a:p>
              <a:p>
                <a:r>
                  <a:rPr lang="en-AU" sz="900" dirty="0"/>
                  <a:t> RAWCS R</a:t>
                </a:r>
                <a:r>
                  <a:rPr lang="en-US" sz="900" dirty="0"/>
                  <a:t>e-cycle Reuse</a:t>
                </a:r>
              </a:p>
            </p:txBody>
          </p:sp>
          <p:sp>
            <p:nvSpPr>
              <p:cNvPr id="64" name="TextBox 63"/>
              <p:cNvSpPr txBox="1"/>
              <p:nvPr/>
            </p:nvSpPr>
            <p:spPr>
              <a:xfrm>
                <a:off x="6306710" y="2167649"/>
                <a:ext cx="1275801" cy="677108"/>
              </a:xfrm>
              <a:prstGeom prst="rect">
                <a:avLst/>
              </a:prstGeom>
              <a:noFill/>
              <a:ln>
                <a:noFill/>
              </a:ln>
            </p:spPr>
            <p:txBody>
              <a:bodyPr wrap="square" rtlCol="0">
                <a:spAutoFit/>
              </a:bodyPr>
              <a:lstStyle/>
              <a:p>
                <a:pPr algn="ctr"/>
                <a:r>
                  <a:rPr lang="en-AU" sz="900" dirty="0">
                    <a:solidFill>
                      <a:srgbClr val="FFFFFF"/>
                    </a:solidFill>
                  </a:rPr>
                  <a:t>Homeless</a:t>
                </a:r>
              </a:p>
              <a:p>
                <a:pPr algn="ctr"/>
                <a:r>
                  <a:rPr lang="en-AU" sz="900" dirty="0">
                    <a:solidFill>
                      <a:srgbClr val="FFFFFF"/>
                    </a:solidFill>
                  </a:rPr>
                  <a:t> Hot Meal</a:t>
                </a:r>
              </a:p>
              <a:p>
                <a:pPr algn="ctr"/>
                <a:r>
                  <a:rPr lang="en-AU" sz="900" dirty="0">
                    <a:solidFill>
                      <a:srgbClr val="FFFFFF"/>
                    </a:solidFill>
                  </a:rPr>
                  <a:t> Centre</a:t>
                </a:r>
                <a:endParaRPr lang="en-US" sz="900" dirty="0">
                  <a:solidFill>
                    <a:srgbClr val="FFFFFF"/>
                  </a:solidFill>
                </a:endParaRPr>
              </a:p>
            </p:txBody>
          </p:sp>
          <p:sp>
            <p:nvSpPr>
              <p:cNvPr id="65" name="TextBox 64"/>
              <p:cNvSpPr txBox="1"/>
              <p:nvPr/>
            </p:nvSpPr>
            <p:spPr>
              <a:xfrm>
                <a:off x="6860553" y="2875865"/>
                <a:ext cx="911583" cy="492443"/>
              </a:xfrm>
              <a:prstGeom prst="rect">
                <a:avLst/>
              </a:prstGeom>
              <a:noFill/>
              <a:ln>
                <a:noFill/>
              </a:ln>
            </p:spPr>
            <p:txBody>
              <a:bodyPr wrap="square" rtlCol="0">
                <a:spAutoFit/>
              </a:bodyPr>
              <a:lstStyle/>
              <a:p>
                <a:pPr algn="ctr"/>
                <a:r>
                  <a:rPr lang="en-US" sz="900" dirty="0"/>
                  <a:t>Youth </a:t>
                </a:r>
              </a:p>
              <a:p>
                <a:pPr algn="ctr"/>
                <a:r>
                  <a:rPr lang="en-US" sz="900" dirty="0"/>
                  <a:t>Programs</a:t>
                </a:r>
              </a:p>
            </p:txBody>
          </p:sp>
          <p:sp>
            <p:nvSpPr>
              <p:cNvPr id="66" name="TextBox 65"/>
              <p:cNvSpPr txBox="1"/>
              <p:nvPr/>
            </p:nvSpPr>
            <p:spPr>
              <a:xfrm>
                <a:off x="6686881" y="3403504"/>
                <a:ext cx="1239341" cy="677108"/>
              </a:xfrm>
              <a:prstGeom prst="rect">
                <a:avLst/>
              </a:prstGeom>
              <a:noFill/>
              <a:ln>
                <a:noFill/>
              </a:ln>
            </p:spPr>
            <p:txBody>
              <a:bodyPr wrap="square" rtlCol="0">
                <a:spAutoFit/>
              </a:bodyPr>
              <a:lstStyle/>
              <a:p>
                <a:pPr algn="ctr"/>
                <a:r>
                  <a:rPr lang="en-US" sz="900" dirty="0"/>
                  <a:t> Polio Plus Rotary Foundation</a:t>
                </a:r>
              </a:p>
            </p:txBody>
          </p:sp>
          <p:sp>
            <p:nvSpPr>
              <p:cNvPr id="67" name="TextBox 66"/>
              <p:cNvSpPr txBox="1"/>
              <p:nvPr/>
            </p:nvSpPr>
            <p:spPr>
              <a:xfrm>
                <a:off x="4401947" y="2769809"/>
                <a:ext cx="962796" cy="677108"/>
              </a:xfrm>
              <a:prstGeom prst="rect">
                <a:avLst/>
              </a:prstGeom>
              <a:noFill/>
              <a:ln>
                <a:noFill/>
              </a:ln>
            </p:spPr>
            <p:txBody>
              <a:bodyPr wrap="square" rtlCol="0">
                <a:spAutoFit/>
              </a:bodyPr>
              <a:lstStyle/>
              <a:p>
                <a:pPr algn="ctr"/>
                <a:r>
                  <a:rPr lang="en-AU" sz="900" dirty="0"/>
                  <a:t>Love Bites Education Program</a:t>
                </a:r>
                <a:endParaRPr lang="en-US" sz="900" dirty="0"/>
              </a:p>
            </p:txBody>
          </p:sp>
          <p:sp>
            <p:nvSpPr>
              <p:cNvPr id="68" name="TextBox 67"/>
              <p:cNvSpPr txBox="1"/>
              <p:nvPr/>
            </p:nvSpPr>
            <p:spPr>
              <a:xfrm>
                <a:off x="4760915" y="2198196"/>
                <a:ext cx="1188129" cy="492443"/>
              </a:xfrm>
              <a:prstGeom prst="rect">
                <a:avLst/>
              </a:prstGeom>
              <a:noFill/>
              <a:ln>
                <a:noFill/>
              </a:ln>
            </p:spPr>
            <p:txBody>
              <a:bodyPr wrap="square" rtlCol="0">
                <a:spAutoFit/>
              </a:bodyPr>
              <a:lstStyle/>
              <a:p>
                <a:pPr algn="ctr"/>
                <a:r>
                  <a:rPr lang="en-AU" sz="900" dirty="0"/>
                  <a:t>Breakfast</a:t>
                </a:r>
              </a:p>
              <a:p>
                <a:pPr algn="ctr"/>
                <a:r>
                  <a:rPr lang="en-AU" sz="900" dirty="0"/>
                  <a:t>Club</a:t>
                </a:r>
                <a:endParaRPr lang="en-US" sz="900" dirty="0"/>
              </a:p>
            </p:txBody>
          </p:sp>
          <p:sp>
            <p:nvSpPr>
              <p:cNvPr id="69" name="TextBox 68"/>
              <p:cNvSpPr txBox="1"/>
              <p:nvPr/>
            </p:nvSpPr>
            <p:spPr>
              <a:xfrm rot="20847179">
                <a:off x="4320856" y="3578931"/>
                <a:ext cx="1116433" cy="492443"/>
              </a:xfrm>
              <a:prstGeom prst="rect">
                <a:avLst/>
              </a:prstGeom>
              <a:noFill/>
              <a:ln>
                <a:noFill/>
              </a:ln>
            </p:spPr>
            <p:txBody>
              <a:bodyPr wrap="square" rtlCol="0">
                <a:spAutoFit/>
              </a:bodyPr>
              <a:lstStyle/>
              <a:p>
                <a:pPr algn="ctr"/>
                <a:r>
                  <a:rPr lang="en-AU" sz="900" dirty="0"/>
                  <a:t>D</a:t>
                </a:r>
                <a:r>
                  <a:rPr lang="en-US" sz="900" dirty="0"/>
                  <a:t>ay’s for Girls Birthing Kits</a:t>
                </a:r>
              </a:p>
            </p:txBody>
          </p:sp>
          <p:sp>
            <p:nvSpPr>
              <p:cNvPr id="70" name="TextBox 69"/>
              <p:cNvSpPr txBox="1"/>
              <p:nvPr/>
            </p:nvSpPr>
            <p:spPr>
              <a:xfrm rot="1524590">
                <a:off x="4832132" y="4292974"/>
                <a:ext cx="1003765" cy="492443"/>
              </a:xfrm>
              <a:prstGeom prst="rect">
                <a:avLst/>
              </a:prstGeom>
              <a:noFill/>
              <a:ln>
                <a:noFill/>
              </a:ln>
            </p:spPr>
            <p:txBody>
              <a:bodyPr wrap="square" rtlCol="0">
                <a:spAutoFit/>
              </a:bodyPr>
              <a:lstStyle/>
              <a:p>
                <a:pPr algn="ctr"/>
                <a:r>
                  <a:rPr lang="en-AU" sz="900" dirty="0"/>
                  <a:t>Flood Support</a:t>
                </a:r>
                <a:endParaRPr lang="en-US" sz="900" dirty="0"/>
              </a:p>
            </p:txBody>
          </p:sp>
          <p:sp>
            <p:nvSpPr>
              <p:cNvPr id="71" name="TextBox 70"/>
              <p:cNvSpPr txBox="1"/>
              <p:nvPr/>
            </p:nvSpPr>
            <p:spPr>
              <a:xfrm rot="19703385">
                <a:off x="6438626" y="4133712"/>
                <a:ext cx="950393" cy="677108"/>
              </a:xfrm>
              <a:prstGeom prst="rect">
                <a:avLst/>
              </a:prstGeom>
              <a:noFill/>
              <a:ln>
                <a:noFill/>
              </a:ln>
            </p:spPr>
            <p:txBody>
              <a:bodyPr wrap="square" rtlCol="0">
                <a:spAutoFit/>
              </a:bodyPr>
              <a:lstStyle/>
              <a:p>
                <a:pPr algn="ctr"/>
                <a:r>
                  <a:rPr lang="en-US" sz="900" dirty="0"/>
                  <a:t>Employee</a:t>
                </a:r>
              </a:p>
              <a:p>
                <a:pPr algn="ctr"/>
                <a:r>
                  <a:rPr lang="en-US" sz="900" dirty="0"/>
                  <a:t>Recognition</a:t>
                </a:r>
              </a:p>
            </p:txBody>
          </p:sp>
          <p:sp>
            <p:nvSpPr>
              <p:cNvPr id="72" name="TextBox 71"/>
              <p:cNvSpPr txBox="1"/>
              <p:nvPr/>
            </p:nvSpPr>
            <p:spPr>
              <a:xfrm>
                <a:off x="5630142" y="4472266"/>
                <a:ext cx="973040" cy="492443"/>
              </a:xfrm>
              <a:prstGeom prst="rect">
                <a:avLst/>
              </a:prstGeom>
              <a:noFill/>
              <a:ln>
                <a:noFill/>
              </a:ln>
            </p:spPr>
            <p:txBody>
              <a:bodyPr wrap="square" rtlCol="0">
                <a:spAutoFit/>
              </a:bodyPr>
              <a:lstStyle/>
              <a:p>
                <a:pPr algn="ctr"/>
                <a:r>
                  <a:rPr lang="en-AU" sz="900" dirty="0"/>
                  <a:t>M</a:t>
                </a:r>
                <a:r>
                  <a:rPr lang="en-US" sz="900" dirty="0"/>
                  <a:t>ental Health</a:t>
                </a:r>
              </a:p>
            </p:txBody>
          </p:sp>
        </p:grpSp>
      </p:grpSp>
    </p:spTree>
    <p:extLst>
      <p:ext uri="{BB962C8B-B14F-4D97-AF65-F5344CB8AC3E}">
        <p14:creationId xmlns:p14="http://schemas.microsoft.com/office/powerpoint/2010/main" val="161169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8CA0685A-C62A-3741-DA87-679BC71E627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1"/>
            <a:ext cx="9144000" cy="5143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8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502BBC-37FE-4573-AB0E-51F3E295108D}"/>
              </a:ext>
            </a:extLst>
          </p:cNvPr>
          <p:cNvSpPr txBox="1"/>
          <p:nvPr/>
        </p:nvSpPr>
        <p:spPr>
          <a:xfrm>
            <a:off x="3709116" y="131324"/>
            <a:ext cx="5344903" cy="4783361"/>
          </a:xfrm>
          <a:prstGeom prst="rect">
            <a:avLst/>
          </a:prstGeom>
          <a:noFill/>
        </p:spPr>
        <p:txBody>
          <a:bodyPr wrap="square" rtlCol="0">
            <a:spAutoFit/>
          </a:bodyPr>
          <a:lstStyle/>
          <a:p>
            <a:r>
              <a:rPr lang="en-AU" altLang="zh-TW" sz="2400" dirty="0">
                <a:solidFill>
                  <a:srgbClr val="FF0000"/>
                </a:solidFill>
                <a:latin typeface="Abadi" panose="020B0604020104020204" pitchFamily="34" charset="0"/>
              </a:rPr>
              <a:t>Established “Core Business’ Objectives” </a:t>
            </a:r>
          </a:p>
          <a:p>
            <a:pPr marL="214313" indent="-214313">
              <a:spcAft>
                <a:spcPts val="450"/>
              </a:spcAft>
              <a:buFont typeface="Arial" panose="020B0604020202020204" pitchFamily="34" charset="0"/>
              <a:buChar char="•"/>
            </a:pPr>
            <a:endParaRPr lang="en-AU" altLang="zh-TW" sz="2100" dirty="0"/>
          </a:p>
          <a:p>
            <a:pPr marL="214313" indent="-214313">
              <a:spcAft>
                <a:spcPts val="450"/>
              </a:spcAft>
              <a:buFont typeface="Arial" panose="020B0604020202020204" pitchFamily="34" charset="0"/>
              <a:buChar char="•"/>
            </a:pPr>
            <a:r>
              <a:rPr lang="en-AU" altLang="zh-TW" sz="2400" b="1" dirty="0">
                <a:solidFill>
                  <a:srgbClr val="7030A0"/>
                </a:solidFill>
              </a:rPr>
              <a:t>FOCUS ON LOCAL </a:t>
            </a:r>
            <a:r>
              <a:rPr lang="en-AU" altLang="zh-TW" sz="3300" b="1" dirty="0">
                <a:solidFill>
                  <a:srgbClr val="00B050"/>
                </a:solidFill>
              </a:rPr>
              <a:t>CAUSES</a:t>
            </a:r>
            <a:endParaRPr lang="en-AU" altLang="zh-TW" sz="2400" b="1" dirty="0">
              <a:solidFill>
                <a:srgbClr val="00B050"/>
              </a:solidFill>
            </a:endParaRPr>
          </a:p>
          <a:p>
            <a:pPr marL="214313" indent="-214313">
              <a:spcAft>
                <a:spcPts val="450"/>
              </a:spcAft>
              <a:buFont typeface="Arial" panose="020B0604020202020204" pitchFamily="34" charset="0"/>
              <a:buChar char="•"/>
            </a:pPr>
            <a:r>
              <a:rPr lang="en-AU" altLang="zh-TW" sz="2400" b="1" dirty="0">
                <a:solidFill>
                  <a:srgbClr val="7030A0"/>
                </a:solidFill>
              </a:rPr>
              <a:t>ENGAGE </a:t>
            </a:r>
            <a:r>
              <a:rPr lang="en-AU" altLang="zh-TW" sz="3000" b="1" dirty="0">
                <a:solidFill>
                  <a:srgbClr val="00B050"/>
                </a:solidFill>
              </a:rPr>
              <a:t>COMMUNITY</a:t>
            </a:r>
            <a:endParaRPr lang="en-AU" altLang="zh-TW" sz="2400" b="1" dirty="0">
              <a:solidFill>
                <a:srgbClr val="00B050"/>
              </a:solidFill>
            </a:endParaRPr>
          </a:p>
          <a:p>
            <a:pPr marL="214313" indent="-214313">
              <a:spcAft>
                <a:spcPts val="450"/>
              </a:spcAft>
              <a:buFont typeface="Arial" panose="020B0604020202020204" pitchFamily="34" charset="0"/>
              <a:buChar char="•"/>
            </a:pPr>
            <a:r>
              <a:rPr lang="en-AU" altLang="zh-TW" sz="2400" b="1" dirty="0">
                <a:solidFill>
                  <a:srgbClr val="7030A0"/>
                </a:solidFill>
              </a:rPr>
              <a:t>ATTRACTIVE &amp; </a:t>
            </a:r>
            <a:r>
              <a:rPr lang="en-AU" altLang="zh-TW" sz="3000" b="1" dirty="0">
                <a:solidFill>
                  <a:srgbClr val="00B050"/>
                </a:solidFill>
              </a:rPr>
              <a:t>RELEVANT</a:t>
            </a:r>
            <a:r>
              <a:rPr lang="en-AU" altLang="zh-TW" sz="2400" b="1" dirty="0">
                <a:solidFill>
                  <a:srgbClr val="7030A0"/>
                </a:solidFill>
              </a:rPr>
              <a:t>  CLUB</a:t>
            </a:r>
          </a:p>
          <a:p>
            <a:pPr marL="214313" indent="-214313">
              <a:spcAft>
                <a:spcPts val="450"/>
              </a:spcAft>
              <a:buFont typeface="Arial" panose="020B0604020202020204" pitchFamily="34" charset="0"/>
              <a:buChar char="•"/>
            </a:pPr>
            <a:r>
              <a:rPr lang="en-AU" altLang="zh-TW" sz="3000" b="1" dirty="0">
                <a:solidFill>
                  <a:srgbClr val="00B050"/>
                </a:solidFill>
              </a:rPr>
              <a:t>ENGAGING</a:t>
            </a:r>
            <a:r>
              <a:rPr lang="en-AU" altLang="zh-TW" sz="2400" b="1" dirty="0">
                <a:solidFill>
                  <a:srgbClr val="7030A0"/>
                </a:solidFill>
              </a:rPr>
              <a:t> EDUCATIONAL </a:t>
            </a:r>
            <a:r>
              <a:rPr lang="en-AU" altLang="zh-TW" sz="2100" b="1" dirty="0">
                <a:solidFill>
                  <a:srgbClr val="7030A0"/>
                </a:solidFill>
              </a:rPr>
              <a:t>MEETINGS</a:t>
            </a:r>
            <a:r>
              <a:rPr lang="en-AU" altLang="zh-TW" sz="2400" b="1" dirty="0">
                <a:solidFill>
                  <a:srgbClr val="7030A0"/>
                </a:solidFill>
              </a:rPr>
              <a:t> </a:t>
            </a:r>
          </a:p>
          <a:p>
            <a:pPr marL="214313" indent="-214313">
              <a:spcAft>
                <a:spcPts val="450"/>
              </a:spcAft>
              <a:buFont typeface="Arial" panose="020B0604020202020204" pitchFamily="34" charset="0"/>
              <a:buChar char="•"/>
            </a:pPr>
            <a:r>
              <a:rPr lang="en-AU" altLang="zh-TW" sz="2400" b="1" dirty="0">
                <a:solidFill>
                  <a:srgbClr val="7030A0"/>
                </a:solidFill>
              </a:rPr>
              <a:t>STRONG COMMUNITY </a:t>
            </a:r>
            <a:r>
              <a:rPr lang="en-AU" altLang="zh-TW" sz="3000" b="1" dirty="0">
                <a:solidFill>
                  <a:srgbClr val="00B050"/>
                </a:solidFill>
              </a:rPr>
              <a:t>PROFILE</a:t>
            </a:r>
            <a:endParaRPr lang="en-AU" altLang="zh-TW" sz="2400" b="1" dirty="0">
              <a:solidFill>
                <a:srgbClr val="00B050"/>
              </a:solidFill>
            </a:endParaRPr>
          </a:p>
          <a:p>
            <a:pPr marL="214313" indent="-214313">
              <a:spcAft>
                <a:spcPts val="450"/>
              </a:spcAft>
              <a:buFont typeface="Arial" panose="020B0604020202020204" pitchFamily="34" charset="0"/>
              <a:buChar char="•"/>
            </a:pPr>
            <a:r>
              <a:rPr lang="en-AU" altLang="zh-TW" sz="2400" b="1" dirty="0">
                <a:solidFill>
                  <a:srgbClr val="7030A0"/>
                </a:solidFill>
              </a:rPr>
              <a:t>USE </a:t>
            </a:r>
            <a:r>
              <a:rPr lang="en-AU" altLang="zh-TW" sz="3000" b="1" dirty="0">
                <a:solidFill>
                  <a:srgbClr val="00B050"/>
                </a:solidFill>
              </a:rPr>
              <a:t>FACEBOOK &amp; INSTAGRAM  </a:t>
            </a:r>
            <a:endParaRPr lang="en-AU" altLang="zh-TW" sz="2400" b="1" dirty="0">
              <a:solidFill>
                <a:srgbClr val="00B050"/>
              </a:solidFill>
            </a:endParaRPr>
          </a:p>
          <a:p>
            <a:pPr marL="214313" indent="-214313">
              <a:spcAft>
                <a:spcPts val="450"/>
              </a:spcAft>
              <a:buFont typeface="Arial" panose="020B0604020202020204" pitchFamily="34" charset="0"/>
              <a:buChar char="•"/>
            </a:pPr>
            <a:r>
              <a:rPr lang="en-AU" altLang="zh-TW" sz="3300" b="1" dirty="0">
                <a:solidFill>
                  <a:srgbClr val="00B050"/>
                </a:solidFill>
              </a:rPr>
              <a:t>80% EFFORT </a:t>
            </a:r>
            <a:r>
              <a:rPr lang="en-AU" altLang="zh-TW" sz="2400" b="1" dirty="0">
                <a:solidFill>
                  <a:srgbClr val="7030A0"/>
                </a:solidFill>
              </a:rPr>
              <a:t>TO CORE OBJECTIVES</a:t>
            </a:r>
          </a:p>
          <a:p>
            <a:pPr marL="214313" indent="-214313">
              <a:buFont typeface="Arial" panose="020B0604020202020204" pitchFamily="34" charset="0"/>
              <a:buChar char="•"/>
            </a:pPr>
            <a:endParaRPr lang="zh-TW" altLang="en-US" sz="1050" dirty="0"/>
          </a:p>
        </p:txBody>
      </p:sp>
      <p:pic>
        <p:nvPicPr>
          <p:cNvPr id="3" name="Picture 2">
            <a:extLst>
              <a:ext uri="{FF2B5EF4-FFF2-40B4-BE49-F238E27FC236}">
                <a16:creationId xmlns:a16="http://schemas.microsoft.com/office/drawing/2014/main" id="{35022BD5-002C-4D32-ADE0-0B164B2624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70113" y="4516975"/>
            <a:ext cx="2096267" cy="621794"/>
          </a:xfrm>
          <a:prstGeom prst="rect">
            <a:avLst/>
          </a:prstGeom>
        </p:spPr>
      </p:pic>
      <p:pic>
        <p:nvPicPr>
          <p:cNvPr id="6147" name="Picture 3" descr="D:\Ballina-on-Richmond\BOR Rotary Photos 2020-21\77 Ballina Baton Relay Walk 27.3.21\David Lowe photos\dsc_0046_51008010140_o.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0" y="0"/>
            <a:ext cx="3709117" cy="515340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93183" y="229204"/>
            <a:ext cx="2434108" cy="738664"/>
          </a:xfrm>
          <a:prstGeom prst="rect">
            <a:avLst/>
          </a:prstGeom>
          <a:noFill/>
        </p:spPr>
        <p:txBody>
          <a:bodyPr wrap="square" rtlCol="0">
            <a:spAutoFit/>
          </a:bodyPr>
          <a:lstStyle/>
          <a:p>
            <a:r>
              <a:rPr lang="en-AU" sz="1500" dirty="0">
                <a:latin typeface="Adelle Sans" pitchFamily="50" charset="0"/>
              </a:rPr>
              <a:t>It always seems impossible until it's done.</a:t>
            </a:r>
          </a:p>
          <a:p>
            <a:r>
              <a:rPr lang="en-AU" sz="1200" i="1" dirty="0">
                <a:latin typeface="Adelle Sans" pitchFamily="50" charset="0"/>
              </a:rPr>
              <a:t>- Nelson Mandela</a:t>
            </a:r>
          </a:p>
        </p:txBody>
      </p:sp>
    </p:spTree>
    <p:extLst>
      <p:ext uri="{BB962C8B-B14F-4D97-AF65-F5344CB8AC3E}">
        <p14:creationId xmlns:p14="http://schemas.microsoft.com/office/powerpoint/2010/main" val="2823929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wipe(down)">
                                      <p:cBhvr>
                                        <p:cTn id="7"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3" descr="C:\Users\Jodie\Documents\Ballina on Richmond Rotary\Rotary Branding\Club Logo White on White-0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56420" y="478038"/>
            <a:ext cx="3042164" cy="99705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56420" y="1880747"/>
            <a:ext cx="5697173" cy="992579"/>
          </a:xfrm>
          <a:prstGeom prst="rect">
            <a:avLst/>
          </a:prstGeom>
          <a:effectLst>
            <a:outerShdw blurRad="50800" dist="38100" dir="2700000" algn="tl" rotWithShape="0">
              <a:prstClr val="black">
                <a:alpha val="40000"/>
              </a:prstClr>
            </a:outerShdw>
          </a:effectLst>
        </p:spPr>
        <p:txBody>
          <a:bodyPr wrap="square" lIns="68580" tIns="34290" rIns="68580" bIns="34290">
            <a:spAutoFit/>
          </a:bodyPr>
          <a:lstStyle/>
          <a:p>
            <a:r>
              <a:rPr lang="en-AU" altLang="zh-TW" sz="3000" b="1" dirty="0">
                <a:solidFill>
                  <a:srgbClr val="FF0000"/>
                </a:solidFill>
                <a:latin typeface="Arial" panose="020B0604020202020204" pitchFamily="34" charset="0"/>
                <a:cs typeface="Arial" panose="020B0604020202020204" pitchFamily="34" charset="0"/>
              </a:rPr>
              <a:t>Domestic and Family </a:t>
            </a:r>
          </a:p>
          <a:p>
            <a:r>
              <a:rPr lang="en-AU" altLang="zh-TW" sz="3000" b="1" dirty="0">
                <a:solidFill>
                  <a:srgbClr val="FF0000"/>
                </a:solidFill>
                <a:latin typeface="Arial" panose="020B0604020202020204" pitchFamily="34" charset="0"/>
                <a:cs typeface="Arial" panose="020B0604020202020204" pitchFamily="34" charset="0"/>
              </a:rPr>
              <a:t>Violence Project</a:t>
            </a:r>
            <a:endParaRPr lang="en-AU" sz="3000" dirty="0">
              <a:solidFill>
                <a:srgbClr val="FF0000"/>
              </a:solidFill>
            </a:endParaRPr>
          </a:p>
        </p:txBody>
      </p:sp>
      <p:sp>
        <p:nvSpPr>
          <p:cNvPr id="6" name="TextBox 5"/>
          <p:cNvSpPr txBox="1"/>
          <p:nvPr/>
        </p:nvSpPr>
        <p:spPr>
          <a:xfrm>
            <a:off x="556420" y="3300410"/>
            <a:ext cx="7351710" cy="1546577"/>
          </a:xfrm>
          <a:prstGeom prst="rect">
            <a:avLst/>
          </a:prstGeom>
          <a:noFill/>
        </p:spPr>
        <p:txBody>
          <a:bodyPr wrap="square" lIns="68580" tIns="34290" rIns="68580" bIns="34290" rtlCol="0">
            <a:spAutoFit/>
          </a:bodyPr>
          <a:lstStyle/>
          <a:p>
            <a:r>
              <a:rPr lang="en-AU" sz="2400" dirty="0">
                <a:solidFill>
                  <a:schemeClr val="bg1"/>
                </a:solidFill>
                <a:latin typeface="Arial" panose="020B0604020202020204" pitchFamily="34" charset="0"/>
                <a:cs typeface="Arial" panose="020B0604020202020204" pitchFamily="34" charset="0"/>
              </a:rPr>
              <a:t>We have a 2 stage approach to DV</a:t>
            </a:r>
          </a:p>
          <a:p>
            <a:r>
              <a:rPr lang="en-AU" sz="2400" dirty="0">
                <a:solidFill>
                  <a:schemeClr val="bg1"/>
                </a:solidFill>
                <a:latin typeface="Arial" panose="020B0604020202020204" pitchFamily="34" charset="0"/>
                <a:cs typeface="Arial" panose="020B0604020202020204" pitchFamily="34" charset="0"/>
              </a:rPr>
              <a:t>1. Raise awareness &amp; advocate against DV</a:t>
            </a:r>
          </a:p>
          <a:p>
            <a:r>
              <a:rPr lang="en-AU" sz="2400" dirty="0">
                <a:solidFill>
                  <a:schemeClr val="bg1"/>
                </a:solidFill>
                <a:latin typeface="Arial" panose="020B0604020202020204" pitchFamily="34" charset="0"/>
                <a:cs typeface="Arial" panose="020B0604020202020204" pitchFamily="34" charset="0"/>
              </a:rPr>
              <a:t>2. Educate Youth about Respectful Relationships </a:t>
            </a:r>
          </a:p>
          <a:p>
            <a:endParaRPr lang="en-AU"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107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2FA0AE-26C1-6A65-9766-DBF8BA04940A}"/>
              </a:ext>
            </a:extLst>
          </p:cNvPr>
          <p:cNvSpPr txBox="1"/>
          <p:nvPr/>
        </p:nvSpPr>
        <p:spPr>
          <a:xfrm>
            <a:off x="1" y="115698"/>
            <a:ext cx="9143999" cy="461665"/>
          </a:xfrm>
          <a:prstGeom prst="rect">
            <a:avLst/>
          </a:prstGeom>
          <a:noFill/>
        </p:spPr>
        <p:txBody>
          <a:bodyPr wrap="square" rtlCol="0">
            <a:spAutoFit/>
          </a:bodyPr>
          <a:lstStyle/>
          <a:p>
            <a:pPr algn="ctr"/>
            <a:r>
              <a:rPr lang="en-AU" sz="2400" b="1" dirty="0">
                <a:solidFill>
                  <a:schemeClr val="bg1"/>
                </a:solidFill>
                <a:latin typeface="Arial" panose="020B0604020202020204" pitchFamily="34" charset="0"/>
                <a:cs typeface="Arial" panose="020B0604020202020204" pitchFamily="34" charset="0"/>
              </a:rPr>
              <a:t>What did we do?</a:t>
            </a:r>
            <a:r>
              <a:rPr lang="en-AU" sz="2400" dirty="0">
                <a:solidFill>
                  <a:schemeClr val="bg1"/>
                </a:solidFill>
                <a:latin typeface="Arial" panose="020B0604020202020204" pitchFamily="34" charset="0"/>
                <a:cs typeface="Arial" panose="020B0604020202020204" pitchFamily="34" charset="0"/>
              </a:rPr>
              <a:t> </a:t>
            </a:r>
          </a:p>
        </p:txBody>
      </p:sp>
      <p:sp>
        <p:nvSpPr>
          <p:cNvPr id="3" name="Rectangle 2"/>
          <p:cNvSpPr/>
          <p:nvPr/>
        </p:nvSpPr>
        <p:spPr>
          <a:xfrm>
            <a:off x="552803" y="583211"/>
            <a:ext cx="8038396" cy="1200329"/>
          </a:xfrm>
          <a:prstGeom prst="rect">
            <a:avLst/>
          </a:prstGeom>
        </p:spPr>
        <p:txBody>
          <a:bodyPr wrap="square">
            <a:spAutoFit/>
          </a:bodyPr>
          <a:lstStyle/>
          <a:p>
            <a:pPr lvl="0"/>
            <a:r>
              <a:rPr lang="en-AU" sz="1800" dirty="0">
                <a:solidFill>
                  <a:schemeClr val="bg1"/>
                </a:solidFill>
                <a:latin typeface="Arial" panose="020B0604020202020204" pitchFamily="34" charset="0"/>
                <a:cs typeface="Arial" panose="020B0604020202020204" pitchFamily="34" charset="0"/>
              </a:rPr>
              <a:t>We began knocking on doors. Talked and had conversations with professional &amp; volunteers that work in the area of DV. </a:t>
            </a:r>
          </a:p>
          <a:p>
            <a:endParaRPr lang="en-AU" sz="1800" dirty="0">
              <a:solidFill>
                <a:schemeClr val="bg1"/>
              </a:solidFill>
              <a:latin typeface="Arial" panose="020B0604020202020204" pitchFamily="34" charset="0"/>
              <a:cs typeface="Arial" panose="020B0604020202020204" pitchFamily="34" charset="0"/>
            </a:endParaRPr>
          </a:p>
          <a:p>
            <a:r>
              <a:rPr lang="en-AU" sz="1800" dirty="0">
                <a:solidFill>
                  <a:schemeClr val="bg1"/>
                </a:solidFill>
                <a:latin typeface="Arial" panose="020B0604020202020204" pitchFamily="34" charset="0"/>
                <a:cs typeface="Arial" panose="020B0604020202020204" pitchFamily="34" charset="0"/>
              </a:rPr>
              <a:t>What did they think we could do to help?</a:t>
            </a:r>
          </a:p>
        </p:txBody>
      </p:sp>
      <p:sp>
        <p:nvSpPr>
          <p:cNvPr id="4" name="Rectangle 3"/>
          <p:cNvSpPr/>
          <p:nvPr/>
        </p:nvSpPr>
        <p:spPr>
          <a:xfrm>
            <a:off x="580607" y="3529651"/>
            <a:ext cx="8121804" cy="1477328"/>
          </a:xfrm>
          <a:prstGeom prst="rect">
            <a:avLst/>
          </a:prstGeom>
        </p:spPr>
        <p:txBody>
          <a:bodyPr wrap="square">
            <a:spAutoFit/>
          </a:bodyPr>
          <a:lstStyle/>
          <a:p>
            <a:pPr lvl="0"/>
            <a:r>
              <a:rPr lang="en-AU" sz="1800" dirty="0">
                <a:solidFill>
                  <a:schemeClr val="bg1"/>
                </a:solidFill>
                <a:latin typeface="Arial" panose="020B0604020202020204" pitchFamily="34" charset="0"/>
                <a:cs typeface="Arial" panose="020B0604020202020204" pitchFamily="34" charset="0"/>
              </a:rPr>
              <a:t>We formed relationships with:</a:t>
            </a:r>
          </a:p>
          <a:p>
            <a:pPr lvl="0"/>
            <a:r>
              <a:rPr lang="en-AU" sz="1800" dirty="0">
                <a:solidFill>
                  <a:schemeClr val="bg1"/>
                </a:solidFill>
                <a:latin typeface="Arial" panose="020B0604020202020204" pitchFamily="34" charset="0"/>
                <a:cs typeface="Arial" panose="020B0604020202020204" pitchFamily="34" charset="0"/>
              </a:rPr>
              <a:t>Police, Health, Local Primary and High Schools, Local Council, </a:t>
            </a:r>
          </a:p>
          <a:p>
            <a:pPr lvl="0"/>
            <a:r>
              <a:rPr lang="en-AU" sz="1800" dirty="0">
                <a:solidFill>
                  <a:schemeClr val="bg1"/>
                </a:solidFill>
                <a:latin typeface="Arial" panose="020B0604020202020204" pitchFamily="34" charset="0"/>
                <a:cs typeface="Arial" panose="020B0604020202020204" pitchFamily="34" charset="0"/>
              </a:rPr>
              <a:t>Service Providers, Women's Groups like </a:t>
            </a:r>
            <a:r>
              <a:rPr lang="en-AU" sz="1800" dirty="0" err="1">
                <a:solidFill>
                  <a:schemeClr val="bg1"/>
                </a:solidFill>
                <a:latin typeface="Arial" panose="020B0604020202020204" pitchFamily="34" charset="0"/>
                <a:cs typeface="Arial" panose="020B0604020202020204" pitchFamily="34" charset="0"/>
              </a:rPr>
              <a:t>Zonta</a:t>
            </a:r>
            <a:r>
              <a:rPr lang="en-AU" sz="1800" dirty="0">
                <a:solidFill>
                  <a:schemeClr val="bg1"/>
                </a:solidFill>
                <a:latin typeface="Arial" panose="020B0604020202020204" pitchFamily="34" charset="0"/>
                <a:cs typeface="Arial" panose="020B0604020202020204" pitchFamily="34" charset="0"/>
              </a:rPr>
              <a:t>, CWA, Inner Wheel, </a:t>
            </a:r>
          </a:p>
          <a:p>
            <a:pPr lvl="0"/>
            <a:r>
              <a:rPr lang="en-AU" sz="1800" dirty="0">
                <a:solidFill>
                  <a:schemeClr val="bg1"/>
                </a:solidFill>
                <a:latin typeface="Arial" panose="020B0604020202020204" pitchFamily="34" charset="0"/>
                <a:cs typeface="Arial" panose="020B0604020202020204" pitchFamily="34" charset="0"/>
              </a:rPr>
              <a:t>Local DV committees, State and Federal Members, </a:t>
            </a:r>
          </a:p>
          <a:p>
            <a:pPr lvl="0"/>
            <a:r>
              <a:rPr lang="en-AU" sz="1800" dirty="0">
                <a:solidFill>
                  <a:schemeClr val="bg1"/>
                </a:solidFill>
                <a:latin typeface="Arial" panose="020B0604020202020204" pitchFamily="34" charset="0"/>
                <a:cs typeface="Arial" panose="020B0604020202020204" pitchFamily="34" charset="0"/>
              </a:rPr>
              <a:t>Salvation Army, St Vincent De Paul and more.</a:t>
            </a:r>
          </a:p>
        </p:txBody>
      </p:sp>
      <p:pic>
        <p:nvPicPr>
          <p:cNvPr id="6" name="Picture 5">
            <a:extLst>
              <a:ext uri="{FF2B5EF4-FFF2-40B4-BE49-F238E27FC236}">
                <a16:creationId xmlns:a16="http://schemas.microsoft.com/office/drawing/2014/main" id="{A68A17AA-0EC8-213B-7208-46D86C8F737F}"/>
              </a:ext>
            </a:extLst>
          </p:cNvPr>
          <p:cNvPicPr>
            <a:picLocks noChangeAspect="1"/>
          </p:cNvPicPr>
          <p:nvPr/>
        </p:nvPicPr>
        <p:blipFill>
          <a:blip r:embed="rId3"/>
          <a:stretch>
            <a:fillRect/>
          </a:stretch>
        </p:blipFill>
        <p:spPr>
          <a:xfrm>
            <a:off x="1" y="10852"/>
            <a:ext cx="9143998" cy="5132648"/>
          </a:xfrm>
          <a:prstGeom prst="rect">
            <a:avLst/>
          </a:prstGeom>
        </p:spPr>
      </p:pic>
    </p:spTree>
    <p:extLst>
      <p:ext uri="{BB962C8B-B14F-4D97-AF65-F5344CB8AC3E}">
        <p14:creationId xmlns:p14="http://schemas.microsoft.com/office/powerpoint/2010/main" val="2244518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7684AF-C5B4-C80C-91F7-A3FD2625C7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 name="TextBox 3">
            <a:extLst>
              <a:ext uri="{FF2B5EF4-FFF2-40B4-BE49-F238E27FC236}">
                <a16:creationId xmlns:a16="http://schemas.microsoft.com/office/drawing/2014/main" id="{070B2CF8-AF06-D7F3-4A8F-0BF543D2120A}"/>
              </a:ext>
            </a:extLst>
          </p:cNvPr>
          <p:cNvSpPr txBox="1"/>
          <p:nvPr/>
        </p:nvSpPr>
        <p:spPr>
          <a:xfrm>
            <a:off x="562430" y="4320182"/>
            <a:ext cx="8019143" cy="561741"/>
          </a:xfrm>
          <a:prstGeom prst="rect">
            <a:avLst/>
          </a:prstGeom>
          <a:noFill/>
        </p:spPr>
        <p:txBody>
          <a:bodyPr wrap="square" lIns="68580" tIns="34290" rIns="68580" bIns="34290" rtlCol="0">
            <a:spAutoFit/>
          </a:bodyPr>
          <a:lstStyle/>
          <a:p>
            <a:r>
              <a:rPr lang="en-AU"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My Story in ‘Creating Hope in the World’</a:t>
            </a:r>
          </a:p>
        </p:txBody>
      </p:sp>
    </p:spTree>
    <p:extLst>
      <p:ext uri="{BB962C8B-B14F-4D97-AF65-F5344CB8AC3E}">
        <p14:creationId xmlns:p14="http://schemas.microsoft.com/office/powerpoint/2010/main" val="3769112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7427DF-2C7C-4193-4697-1A084D9D50A1}"/>
              </a:ext>
            </a:extLst>
          </p:cNvPr>
          <p:cNvSpPr txBox="1"/>
          <p:nvPr/>
        </p:nvSpPr>
        <p:spPr>
          <a:xfrm>
            <a:off x="2911876" y="1819922"/>
            <a:ext cx="2974019" cy="954107"/>
          </a:xfrm>
          <a:prstGeom prst="rect">
            <a:avLst/>
          </a:prstGeom>
          <a:noFill/>
        </p:spPr>
        <p:txBody>
          <a:bodyPr wrap="square" rtlCol="0">
            <a:spAutoFit/>
          </a:bodyPr>
          <a:lstStyle/>
          <a:p>
            <a:r>
              <a:rPr lang="en-AU" dirty="0"/>
              <a:t>Video has been removed to keep file size down. Please see </a:t>
            </a:r>
            <a:r>
              <a:rPr lang="en-AU" dirty="0">
                <a:hlinkClick r:id="rId2"/>
              </a:rPr>
              <a:t>https://vimeo.com/1021141006</a:t>
            </a:r>
            <a:r>
              <a:rPr lang="en-AU" dirty="0"/>
              <a:t> for video</a:t>
            </a:r>
          </a:p>
        </p:txBody>
      </p:sp>
    </p:spTree>
    <p:extLst>
      <p:ext uri="{BB962C8B-B14F-4D97-AF65-F5344CB8AC3E}">
        <p14:creationId xmlns:p14="http://schemas.microsoft.com/office/powerpoint/2010/main" val="305822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8808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1163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813</TotalTime>
  <Words>1293</Words>
  <Application>Microsoft Office PowerPoint</Application>
  <PresentationFormat>On-screen Show (16:9)</PresentationFormat>
  <Paragraphs>107</Paragraphs>
  <Slides>20</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Adelle Sans</vt:lpstr>
      <vt:lpstr>Calibri</vt:lpstr>
      <vt:lpstr>Abadi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Harmon</dc:creator>
  <cp:lastModifiedBy>Mark Huddleston</cp:lastModifiedBy>
  <cp:revision>73</cp:revision>
  <dcterms:created xsi:type="dcterms:W3CDTF">2024-01-27T23:57:02Z</dcterms:created>
  <dcterms:modified xsi:type="dcterms:W3CDTF">2024-10-28T06:17:53Z</dcterms:modified>
</cp:coreProperties>
</file>